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4"/>
  </p:notesMasterIdLst>
  <p:handoutMasterIdLst>
    <p:handoutMasterId r:id="rId75"/>
  </p:handoutMasterIdLst>
  <p:sldIdLst>
    <p:sldId id="256" r:id="rId2"/>
    <p:sldId id="349" r:id="rId3"/>
    <p:sldId id="261" r:id="rId4"/>
    <p:sldId id="260" r:id="rId5"/>
    <p:sldId id="264" r:id="rId6"/>
    <p:sldId id="266" r:id="rId7"/>
    <p:sldId id="267" r:id="rId8"/>
    <p:sldId id="330" r:id="rId9"/>
    <p:sldId id="268" r:id="rId10"/>
    <p:sldId id="269" r:id="rId11"/>
    <p:sldId id="336" r:id="rId12"/>
    <p:sldId id="337" r:id="rId13"/>
    <p:sldId id="272" r:id="rId14"/>
    <p:sldId id="273" r:id="rId15"/>
    <p:sldId id="331" r:id="rId16"/>
    <p:sldId id="275" r:id="rId17"/>
    <p:sldId id="274" r:id="rId18"/>
    <p:sldId id="276" r:id="rId19"/>
    <p:sldId id="278" r:id="rId20"/>
    <p:sldId id="321" r:id="rId21"/>
    <p:sldId id="320" r:id="rId22"/>
    <p:sldId id="282" r:id="rId23"/>
    <p:sldId id="280" r:id="rId24"/>
    <p:sldId id="283" r:id="rId25"/>
    <p:sldId id="333" r:id="rId26"/>
    <p:sldId id="334" r:id="rId27"/>
    <p:sldId id="284" r:id="rId28"/>
    <p:sldId id="285" r:id="rId29"/>
    <p:sldId id="287" r:id="rId30"/>
    <p:sldId id="286" r:id="rId31"/>
    <p:sldId id="288" r:id="rId32"/>
    <p:sldId id="289" r:id="rId33"/>
    <p:sldId id="290" r:id="rId34"/>
    <p:sldId id="292" r:id="rId35"/>
    <p:sldId id="294" r:id="rId36"/>
    <p:sldId id="295" r:id="rId37"/>
    <p:sldId id="296" r:id="rId38"/>
    <p:sldId id="297" r:id="rId39"/>
    <p:sldId id="298" r:id="rId40"/>
    <p:sldId id="299" r:id="rId41"/>
    <p:sldId id="302" r:id="rId42"/>
    <p:sldId id="303" r:id="rId43"/>
    <p:sldId id="344" r:id="rId44"/>
    <p:sldId id="345" r:id="rId45"/>
    <p:sldId id="346" r:id="rId46"/>
    <p:sldId id="347" r:id="rId47"/>
    <p:sldId id="348" r:id="rId48"/>
    <p:sldId id="300" r:id="rId49"/>
    <p:sldId id="301" r:id="rId50"/>
    <p:sldId id="304" r:id="rId51"/>
    <p:sldId id="305" r:id="rId52"/>
    <p:sldId id="318" r:id="rId53"/>
    <p:sldId id="319" r:id="rId54"/>
    <p:sldId id="317" r:id="rId55"/>
    <p:sldId id="306" r:id="rId56"/>
    <p:sldId id="307" r:id="rId57"/>
    <p:sldId id="308" r:id="rId58"/>
    <p:sldId id="309" r:id="rId59"/>
    <p:sldId id="310" r:id="rId60"/>
    <p:sldId id="312" r:id="rId61"/>
    <p:sldId id="313" r:id="rId62"/>
    <p:sldId id="338" r:id="rId63"/>
    <p:sldId id="339" r:id="rId64"/>
    <p:sldId id="340" r:id="rId65"/>
    <p:sldId id="341" r:id="rId66"/>
    <p:sldId id="342" r:id="rId67"/>
    <p:sldId id="343" r:id="rId68"/>
    <p:sldId id="350" r:id="rId69"/>
    <p:sldId id="335" r:id="rId70"/>
    <p:sldId id="314" r:id="rId71"/>
    <p:sldId id="316" r:id="rId72"/>
    <p:sldId id="332" r:id="rId73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410"/>
    <a:srgbClr val="4285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133" autoAdjust="0"/>
    <p:restoredTop sz="49936" autoAdjust="0"/>
  </p:normalViewPr>
  <p:slideViewPr>
    <p:cSldViewPr snapToGrid="0">
      <p:cViewPr varScale="1">
        <p:scale>
          <a:sx n="102" d="100"/>
          <a:sy n="102" d="100"/>
        </p:scale>
        <p:origin x="52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notesMaster" Target="notesMasters/notesMaster1.xml"/><Relationship Id="rId79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>
            <a:extLst>
              <a:ext uri="{FF2B5EF4-FFF2-40B4-BE49-F238E27FC236}">
                <a16:creationId xmlns:a16="http://schemas.microsoft.com/office/drawing/2014/main" id="{5D7A6C9D-BAB0-4988-A175-BA5FB13FFFD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4E996E98-91CA-4E51-8CAD-8CF148A33D2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F135F0-1ECA-4380-A477-76D6C0EDD1E8}" type="datetimeFigureOut">
              <a:rPr lang="ko-KR" altLang="en-US" smtClean="0"/>
              <a:t>2024-09-11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D7C45718-CD9A-4774-8FA9-0106694FFCC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4D808A76-FC2A-49C0-8A14-EA8FA52F7EE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98E4BB-B4DB-4B02-B543-461DC973821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7521782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59DB07-FD48-41FE-BAEB-8507EDE3FFF7}" type="datetimeFigureOut">
              <a:rPr lang="ko-KR" altLang="en-US" smtClean="0"/>
              <a:t>2024-09-11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D38792-24A0-4A11-8F1C-CA1576FACC1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2620888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3">
            <a:extLst>
              <a:ext uri="{FF2B5EF4-FFF2-40B4-BE49-F238E27FC236}">
                <a16:creationId xmlns:a16="http://schemas.microsoft.com/office/drawing/2014/main" id="{2CADD196-7616-472A-BDF1-55BC59962AA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285F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/>
          </a:p>
        </p:txBody>
      </p:sp>
      <p:sp>
        <p:nvSpPr>
          <p:cNvPr id="8" name="Rettangolo 4">
            <a:extLst>
              <a:ext uri="{FF2B5EF4-FFF2-40B4-BE49-F238E27FC236}">
                <a16:creationId xmlns:a16="http://schemas.microsoft.com/office/drawing/2014/main" id="{6472593A-40E2-4186-B765-28FB72EFBEBE}"/>
              </a:ext>
            </a:extLst>
          </p:cNvPr>
          <p:cNvSpPr/>
          <p:nvPr userDrawn="1"/>
        </p:nvSpPr>
        <p:spPr>
          <a:xfrm>
            <a:off x="0" y="6202929"/>
            <a:ext cx="12192000" cy="6660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/>
          </a:p>
        </p:txBody>
      </p:sp>
      <p:pic>
        <p:nvPicPr>
          <p:cNvPr id="9" name="그래픽 8">
            <a:extLst>
              <a:ext uri="{FF2B5EF4-FFF2-40B4-BE49-F238E27FC236}">
                <a16:creationId xmlns:a16="http://schemas.microsoft.com/office/drawing/2014/main" id="{12A829C7-137E-4F83-81C5-4C81C1C73AF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70000"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608593" y="1269814"/>
            <a:ext cx="5005114" cy="481974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768DCEE-C08D-44C1-B93E-A5515323BA7B}"/>
              </a:ext>
            </a:extLst>
          </p:cNvPr>
          <p:cNvSpPr txBox="1"/>
          <p:nvPr userDrawn="1"/>
        </p:nvSpPr>
        <p:spPr>
          <a:xfrm>
            <a:off x="1137678" y="1856505"/>
            <a:ext cx="5358372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100" b="1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관리자 매뉴얼</a:t>
            </a:r>
            <a:endParaRPr lang="en-US" altLang="ko-KR" sz="3100" b="1" dirty="0">
              <a:solidFill>
                <a:schemeClr val="bg1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pic>
        <p:nvPicPr>
          <p:cNvPr id="11" name="그래픽 10">
            <a:extLst>
              <a:ext uri="{FF2B5EF4-FFF2-40B4-BE49-F238E27FC236}">
                <a16:creationId xmlns:a16="http://schemas.microsoft.com/office/drawing/2014/main" id="{E8545D91-C848-46FF-BC4E-582BEB4607C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388235" y="6429682"/>
            <a:ext cx="1462751" cy="212537"/>
          </a:xfrm>
          <a:prstGeom prst="rect">
            <a:avLst/>
          </a:prstGeom>
        </p:spPr>
      </p:pic>
      <p:pic>
        <p:nvPicPr>
          <p:cNvPr id="12" name="그래픽 11">
            <a:extLst>
              <a:ext uri="{FF2B5EF4-FFF2-40B4-BE49-F238E27FC236}">
                <a16:creationId xmlns:a16="http://schemas.microsoft.com/office/drawing/2014/main" id="{13C3194E-E030-4F6D-8EA5-DE9AAD0C16E1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234514" y="1282954"/>
            <a:ext cx="3332174" cy="484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2832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슬라이드 번호 개체 틀 10">
            <a:extLst>
              <a:ext uri="{FF2B5EF4-FFF2-40B4-BE49-F238E27FC236}">
                <a16:creationId xmlns:a16="http://schemas.microsoft.com/office/drawing/2014/main" id="{AAF88982-3276-4AF2-9970-86C546F62FC6}"/>
              </a:ext>
            </a:extLst>
          </p:cNvPr>
          <p:cNvSpPr txBox="1">
            <a:spLocks/>
          </p:cNvSpPr>
          <p:nvPr userDrawn="1"/>
        </p:nvSpPr>
        <p:spPr>
          <a:xfrm>
            <a:off x="8610600" y="6356350"/>
            <a:ext cx="33510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ko-KR"/>
            </a:defPPr>
            <a:lvl1pPr marL="0" algn="r" defTabSz="914400" rtl="0" eaLnBrk="1" latinLnBrk="1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AE5A91B-8AC3-4FC8-A1C8-D9B2A1BCF207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06888786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>
            <a:extLst>
              <a:ext uri="{FF2B5EF4-FFF2-40B4-BE49-F238E27FC236}">
                <a16:creationId xmlns:a16="http://schemas.microsoft.com/office/drawing/2014/main" id="{50029C80-70F6-43AF-A61F-8ECA0644F444}"/>
              </a:ext>
            </a:extLst>
          </p:cNvPr>
          <p:cNvSpPr/>
          <p:nvPr userDrawn="1"/>
        </p:nvSpPr>
        <p:spPr>
          <a:xfrm>
            <a:off x="2785730" y="0"/>
            <a:ext cx="940627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76126DB9-1440-4DB4-BDAA-1A6F79FD4636}"/>
              </a:ext>
            </a:extLst>
          </p:cNvPr>
          <p:cNvSpPr/>
          <p:nvPr userDrawn="1"/>
        </p:nvSpPr>
        <p:spPr>
          <a:xfrm>
            <a:off x="361471" y="3007519"/>
            <a:ext cx="1157767" cy="3248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dirty="0">
              <a:latin typeface="나눔스퀘어_ac ExtraBold" panose="020B0600000101010101" pitchFamily="50" charset="-127"/>
              <a:ea typeface="나눔스퀘어_ac ExtraBold" panose="020B0600000101010101" pitchFamily="50" charset="-127"/>
            </a:endParaRPr>
          </a:p>
        </p:txBody>
      </p:sp>
      <p:sp>
        <p:nvSpPr>
          <p:cNvPr id="9" name="슬라이드 번호 개체 틀 10">
            <a:extLst>
              <a:ext uri="{FF2B5EF4-FFF2-40B4-BE49-F238E27FC236}">
                <a16:creationId xmlns:a16="http://schemas.microsoft.com/office/drawing/2014/main" id="{02DD4841-E6EB-4350-8B21-B0A85F0F4243}"/>
              </a:ext>
            </a:extLst>
          </p:cNvPr>
          <p:cNvSpPr txBox="1">
            <a:spLocks/>
          </p:cNvSpPr>
          <p:nvPr userDrawn="1"/>
        </p:nvSpPr>
        <p:spPr>
          <a:xfrm>
            <a:off x="8610600" y="6356350"/>
            <a:ext cx="33510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ko-KR"/>
            </a:defPPr>
            <a:lvl1pPr marL="0" algn="r" defTabSz="914400" rtl="0" eaLnBrk="1" latinLnBrk="1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AE5A91B-8AC3-4FC8-A1C8-D9B2A1BCF207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3313849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7977C91-7287-483C-848A-08C17DDA06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CF06A153-9E30-4BFD-8601-D22D2B5B9D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CC7B23E9-636E-4842-8827-9B2E4B8C4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699FB-0F26-493D-8A63-BAFC948C6B5C}" type="datetimeFigureOut">
              <a:rPr lang="ko-KR" altLang="en-US" smtClean="0"/>
              <a:t>2024-09-11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EA9ACD3E-016B-4C5F-9C09-D7F3432372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314C10AA-5A9B-4E38-954A-002183820D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3351028" cy="365125"/>
          </a:xfrm>
        </p:spPr>
        <p:txBody>
          <a:bodyPr/>
          <a:lstStyle/>
          <a:p>
            <a:fld id="{4AE5A91B-8AC3-4FC8-A1C8-D9B2A1BCF207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58690737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44B47A4-312B-45F0-A3A5-0EC08FE2EB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7318C589-51E9-4F42-981E-6E21CA4A84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F61E0ED8-3DCD-47B8-9BDA-B0C3DBCE93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699FB-0F26-493D-8A63-BAFC948C6B5C}" type="datetimeFigureOut">
              <a:rPr lang="ko-KR" altLang="en-US" smtClean="0"/>
              <a:t>2024-09-11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3D7EB7B3-67F8-4E62-A844-F7FFC2964E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0C807549-095C-48C2-AD8F-E5BD667575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5A91B-8AC3-4FC8-A1C8-D9B2A1BCF20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79479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21C210F6-F117-4239-A880-947D4C9CD5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C1C5BD77-73CE-40E9-8CEF-6A15F6BB0D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87795293-47E0-46FE-864A-791409A9900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8699FB-0F26-493D-8A63-BAFC948C6B5C}" type="datetimeFigureOut">
              <a:rPr lang="ko-KR" altLang="en-US" smtClean="0"/>
              <a:t>2024-09-11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A95A3405-73C6-4616-B8D7-0C8EFE0522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C8E7F8D5-7731-4AE6-BF0C-0D95832671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ko-KR" dirty="0"/>
              <a:t>1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3698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0" r:id="rId4"/>
    <p:sldLayoutId id="2147483649" r:id="rId5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6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9.pn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3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3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3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3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3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3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3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3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3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3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3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3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3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3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>
            <a:extLst>
              <a:ext uri="{FF2B5EF4-FFF2-40B4-BE49-F238E27FC236}">
                <a16:creationId xmlns:a16="http://schemas.microsoft.com/office/drawing/2014/main" id="{BA853741-D90B-48E5-A524-26F825207601}"/>
              </a:ext>
            </a:extLst>
          </p:cNvPr>
          <p:cNvSpPr txBox="1"/>
          <p:nvPr/>
        </p:nvSpPr>
        <p:spPr>
          <a:xfrm>
            <a:off x="1137678" y="5665874"/>
            <a:ext cx="333217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b="1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2024.09</a:t>
            </a:r>
            <a:endParaRPr lang="ko-KR" altLang="en-US" sz="1000" b="1" dirty="0">
              <a:solidFill>
                <a:schemeClr val="bg1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0577422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>
            <a:extLst>
              <a:ext uri="{FF2B5EF4-FFF2-40B4-BE49-F238E27FC236}">
                <a16:creationId xmlns:a16="http://schemas.microsoft.com/office/drawing/2014/main" id="{EB4BC4F7-5BD8-74A2-7DE0-D84704DC1E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4046" y="1258547"/>
            <a:ext cx="7158295" cy="468042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8D3EC47-CF37-4392-A7F0-869B8D16D1F2}"/>
              </a:ext>
            </a:extLst>
          </p:cNvPr>
          <p:cNvSpPr txBox="1"/>
          <p:nvPr/>
        </p:nvSpPr>
        <p:spPr>
          <a:xfrm>
            <a:off x="255142" y="697537"/>
            <a:ext cx="224349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>
                <a:solidFill>
                  <a:srgbClr val="4285F4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조직관리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B546E57-939E-4832-A0CC-2604061C5CA6}"/>
              </a:ext>
            </a:extLst>
          </p:cNvPr>
          <p:cNvSpPr txBox="1"/>
          <p:nvPr/>
        </p:nvSpPr>
        <p:spPr>
          <a:xfrm>
            <a:off x="255141" y="3436328"/>
            <a:ext cx="2530589" cy="548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사원을 등록하고 관리하는 기능을 제공합니다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lang="ko-KR" altLang="en-US" sz="105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0BB6516E-D9E7-41CF-AEF7-31CAE5061AB3}"/>
              </a:ext>
            </a:extLst>
          </p:cNvPr>
          <p:cNvSpPr/>
          <p:nvPr/>
        </p:nvSpPr>
        <p:spPr>
          <a:xfrm>
            <a:off x="361471" y="3007519"/>
            <a:ext cx="1157767" cy="3248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사원등록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B67E01A-E833-45FF-BB24-4BD37C093DBD}"/>
              </a:ext>
            </a:extLst>
          </p:cNvPr>
          <p:cNvSpPr txBox="1"/>
          <p:nvPr/>
        </p:nvSpPr>
        <p:spPr>
          <a:xfrm>
            <a:off x="3140264" y="184355"/>
            <a:ext cx="3126423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관리 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&gt; 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조직관리 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&gt; 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사원등록</a:t>
            </a:r>
            <a:endParaRPr lang="ko-KR" altLang="en-US" sz="1400" b="1" dirty="0">
              <a:latin typeface="나눔스퀘어_ac Light" panose="020B0600000101010101" pitchFamily="50" charset="-127"/>
              <a:ea typeface="나눔스퀘어_ac Light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264218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A2A20D93-BFE6-FA0A-A7E1-5755634407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5182" y="2049534"/>
            <a:ext cx="5056318" cy="142939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8D3EC47-CF37-4392-A7F0-869B8D16D1F2}"/>
              </a:ext>
            </a:extLst>
          </p:cNvPr>
          <p:cNvSpPr txBox="1"/>
          <p:nvPr/>
        </p:nvSpPr>
        <p:spPr>
          <a:xfrm>
            <a:off x="255142" y="697537"/>
            <a:ext cx="224349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>
                <a:solidFill>
                  <a:srgbClr val="4285F4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조직관리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B546E57-939E-4832-A0CC-2604061C5CA6}"/>
              </a:ext>
            </a:extLst>
          </p:cNvPr>
          <p:cNvSpPr txBox="1"/>
          <p:nvPr/>
        </p:nvSpPr>
        <p:spPr>
          <a:xfrm>
            <a:off x="255141" y="3436328"/>
            <a:ext cx="2530589" cy="548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사원을 등록하고 관리하는 기능을 제공합니다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lang="ko-KR" altLang="en-US" sz="105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2855298D-8130-4B24-AFF7-FFF4A5E5E7D9}"/>
              </a:ext>
            </a:extLst>
          </p:cNvPr>
          <p:cNvSpPr/>
          <p:nvPr/>
        </p:nvSpPr>
        <p:spPr>
          <a:xfrm>
            <a:off x="361471" y="3007519"/>
            <a:ext cx="1155385" cy="3248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사원등록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BC57E0A-C125-4FD6-8127-562D9D1B9040}"/>
              </a:ext>
            </a:extLst>
          </p:cNvPr>
          <p:cNvSpPr txBox="1"/>
          <p:nvPr/>
        </p:nvSpPr>
        <p:spPr>
          <a:xfrm>
            <a:off x="3135184" y="184636"/>
            <a:ext cx="2162432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사원관리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C833533-30E7-4133-868C-974C6067C5DA}"/>
              </a:ext>
            </a:extLst>
          </p:cNvPr>
          <p:cNvSpPr txBox="1"/>
          <p:nvPr/>
        </p:nvSpPr>
        <p:spPr>
          <a:xfrm>
            <a:off x="3135183" y="553188"/>
            <a:ext cx="8801675" cy="13322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-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사원관리에서 사원마다 근태관리를 부여할 수 있습니다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lvl="0">
              <a:lnSpc>
                <a:spcPct val="150000"/>
              </a:lnSpc>
            </a:pP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-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사용자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ID –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사용자 아이디를 입력합니다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lvl="0">
              <a:lnSpc>
                <a:spcPct val="150000"/>
              </a:lnSpc>
            </a:pP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                 –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로그인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: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로그인할 수 있는지를 지정합니다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 –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메신저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: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메신저를 사용할 수 있는지를 지정합니다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lvl="0">
              <a:lnSpc>
                <a:spcPct val="150000"/>
              </a:lnSpc>
            </a:pP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-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이름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–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사원의 한글 이름을 입력합니다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 –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성병 지정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: </a:t>
            </a:r>
            <a:r>
              <a:rPr lang="en-US" altLang="ko-KR" sz="1100" b="0" i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NULL </a:t>
            </a:r>
            <a:r>
              <a:rPr lang="ko-KR" altLang="en-US" sz="1100" b="0" i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일 때는 </a:t>
            </a:r>
            <a:r>
              <a:rPr lang="ko-KR" altLang="en-US" sz="1100" b="0" i="0" dirty="0" err="1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미지정</a:t>
            </a:r>
            <a:endParaRPr lang="en-US" altLang="ko-KR" sz="11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lvl="0">
              <a:lnSpc>
                <a:spcPct val="150000"/>
              </a:lnSpc>
            </a:pP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-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별칭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–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사원의 한문 이름을 입력합니다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 –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이름표음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: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영문이름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초성이나 중국은 </a:t>
            </a:r>
            <a:r>
              <a:rPr lang="ko-KR" altLang="en-US" sz="110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병음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등을 입력합니다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.)</a:t>
            </a:r>
          </a:p>
        </p:txBody>
      </p:sp>
      <p:cxnSp>
        <p:nvCxnSpPr>
          <p:cNvPr id="11" name="직선 화살표 연결선 10">
            <a:extLst>
              <a:ext uri="{FF2B5EF4-FFF2-40B4-BE49-F238E27FC236}">
                <a16:creationId xmlns:a16="http://schemas.microsoft.com/office/drawing/2014/main" id="{DD86D2C7-035E-42A9-973D-090B57551ED5}"/>
              </a:ext>
            </a:extLst>
          </p:cNvPr>
          <p:cNvCxnSpPr>
            <a:cxnSpLocks/>
          </p:cNvCxnSpPr>
          <p:nvPr/>
        </p:nvCxnSpPr>
        <p:spPr>
          <a:xfrm>
            <a:off x="4406900" y="2265849"/>
            <a:ext cx="3994150" cy="0"/>
          </a:xfrm>
          <a:prstGeom prst="straightConnector1">
            <a:avLst/>
          </a:prstGeom>
          <a:ln w="19050" cmpd="sng">
            <a:solidFill>
              <a:schemeClr val="accent4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AA0298B2-7029-40FC-AD29-71D112A1EA67}"/>
              </a:ext>
            </a:extLst>
          </p:cNvPr>
          <p:cNvSpPr txBox="1"/>
          <p:nvPr/>
        </p:nvSpPr>
        <p:spPr>
          <a:xfrm>
            <a:off x="3135183" y="4620726"/>
            <a:ext cx="8801675" cy="1586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-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휴가관리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–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휴가관리를 선택하면 연차이월의 선택여부를 설정할 수 있습니다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lvl="0">
              <a:lnSpc>
                <a:spcPct val="150000"/>
              </a:lnSpc>
            </a:pP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-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출퇴근관리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–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선택하면 따로 출퇴근 관리가 가능합니다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lvl="0">
              <a:lnSpc>
                <a:spcPct val="150000"/>
              </a:lnSpc>
            </a:pP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-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유연근무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–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사용자의 근무시간을 따로 지정합니다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lvl="0">
              <a:lnSpc>
                <a:spcPct val="150000"/>
              </a:lnSpc>
            </a:pP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-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오전반차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–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출근설정 시간부터 지정한 시간까지 오전 반차의 시간을 지정합니다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lvl="0">
              <a:lnSpc>
                <a:spcPct val="150000"/>
              </a:lnSpc>
            </a:pP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-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오후반차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–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지정한 시간부터 퇴근설정 시간까지 오후 반차의 시간을 지정합니다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lvl="0">
              <a:lnSpc>
                <a:spcPct val="150000"/>
              </a:lnSpc>
            </a:pP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-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주 근무시간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– 1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주일 근무시간을 지정합니다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 (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기본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52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시간이 주어집니다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.)</a:t>
            </a: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CA25D122-B0DD-7C68-6E87-A072A04A9D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83388" y="2049534"/>
            <a:ext cx="3132349" cy="3251677"/>
          </a:xfrm>
          <a:prstGeom prst="rect">
            <a:avLst/>
          </a:prstGeom>
          <a:ln w="19050">
            <a:solidFill>
              <a:schemeClr val="accent4"/>
            </a:solidFill>
          </a:ln>
        </p:spPr>
      </p:pic>
    </p:spTree>
    <p:extLst>
      <p:ext uri="{BB962C8B-B14F-4D97-AF65-F5344CB8AC3E}">
        <p14:creationId xmlns:p14="http://schemas.microsoft.com/office/powerpoint/2010/main" val="37120418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>
            <a:extLst>
              <a:ext uri="{FF2B5EF4-FFF2-40B4-BE49-F238E27FC236}">
                <a16:creationId xmlns:a16="http://schemas.microsoft.com/office/drawing/2014/main" id="{CF1ACD4E-9CC2-8C65-AF91-A9F16B2B37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4028" y="3465282"/>
            <a:ext cx="4945039" cy="319382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8D3EC47-CF37-4392-A7F0-869B8D16D1F2}"/>
              </a:ext>
            </a:extLst>
          </p:cNvPr>
          <p:cNvSpPr txBox="1"/>
          <p:nvPr/>
        </p:nvSpPr>
        <p:spPr>
          <a:xfrm>
            <a:off x="255142" y="697537"/>
            <a:ext cx="224349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>
                <a:solidFill>
                  <a:srgbClr val="4285F4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조직관리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B546E57-939E-4832-A0CC-2604061C5CA6}"/>
              </a:ext>
            </a:extLst>
          </p:cNvPr>
          <p:cNvSpPr txBox="1"/>
          <p:nvPr/>
        </p:nvSpPr>
        <p:spPr>
          <a:xfrm>
            <a:off x="255141" y="3436328"/>
            <a:ext cx="2530589" cy="548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사원을 등록하고 관리하는 기능을 제공합니다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lang="ko-KR" altLang="en-US" sz="105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2855298D-8130-4B24-AFF7-FFF4A5E5E7D9}"/>
              </a:ext>
            </a:extLst>
          </p:cNvPr>
          <p:cNvSpPr/>
          <p:nvPr/>
        </p:nvSpPr>
        <p:spPr>
          <a:xfrm>
            <a:off x="361471" y="3007519"/>
            <a:ext cx="1155385" cy="3248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사원등록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BC57E0A-C125-4FD6-8127-562D9D1B9040}"/>
              </a:ext>
            </a:extLst>
          </p:cNvPr>
          <p:cNvSpPr txBox="1"/>
          <p:nvPr/>
        </p:nvSpPr>
        <p:spPr>
          <a:xfrm>
            <a:off x="3135184" y="184636"/>
            <a:ext cx="2162432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사원관리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C833533-30E7-4133-868C-974C6067C5DA}"/>
              </a:ext>
            </a:extLst>
          </p:cNvPr>
          <p:cNvSpPr txBox="1"/>
          <p:nvPr/>
        </p:nvSpPr>
        <p:spPr>
          <a:xfrm>
            <a:off x="3135183" y="553188"/>
            <a:ext cx="8801675" cy="28557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-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비밀번호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–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사용자 비밀번호를 입력합니다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 (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기간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: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영구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/ 7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일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/ 14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일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/ 1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개월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/ 2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개월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/ 3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개월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/ 6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개월 중 선택 가능합니다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.)</a:t>
            </a:r>
          </a:p>
          <a:p>
            <a:pPr lvl="0">
              <a:lnSpc>
                <a:spcPct val="150000"/>
              </a:lnSpc>
            </a:pP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-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사번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–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회사 직원의 식별 번호를 입력합니다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 (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사원이 재직 중인지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휴직 중인지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퇴직인지 지정합니다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.)</a:t>
            </a:r>
            <a:r>
              <a:rPr lang="ko-KR" altLang="en-US" sz="1100" dirty="0">
                <a:solidFill>
                  <a:srgbClr val="0275D8"/>
                </a:solidFill>
                <a:latin typeface="Open Sans" panose="020B0604020202020204" pitchFamily="34" charset="0"/>
              </a:rPr>
              <a:t> </a:t>
            </a:r>
            <a:endParaRPr lang="en-US" altLang="ko-KR" sz="1100" dirty="0">
              <a:solidFill>
                <a:srgbClr val="0275D8"/>
              </a:solidFill>
              <a:latin typeface="Open Sans" panose="020B0604020202020204" pitchFamily="34" charset="0"/>
            </a:endParaRPr>
          </a:p>
          <a:p>
            <a:pPr lvl="0">
              <a:lnSpc>
                <a:spcPct val="150000"/>
              </a:lnSpc>
            </a:pPr>
            <a:r>
              <a:rPr lang="en-US" altLang="ko-KR" sz="1100" dirty="0">
                <a:solidFill>
                  <a:srgbClr val="0275D8"/>
                </a:solidFill>
                <a:latin typeface="Open Sans" panose="020B0604020202020204" pitchFamily="34" charset="0"/>
                <a:ea typeface="나눔고딕" panose="020D0604000000000000" pitchFamily="50" charset="-127"/>
              </a:rPr>
              <a:t>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-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부서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–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사원의 부서를 지정합니다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lvl="0">
              <a:lnSpc>
                <a:spcPct val="150000"/>
              </a:lnSpc>
            </a:pP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-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직위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/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직책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–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직위와 직책을 지정합니다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lvl="0">
              <a:lnSpc>
                <a:spcPct val="150000"/>
              </a:lnSpc>
            </a:pP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-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생년월일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–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생년월일과 양력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음력을 지정합니다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lvl="0">
              <a:lnSpc>
                <a:spcPct val="150000"/>
              </a:lnSpc>
            </a:pP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-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입사일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–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입사일 입력과 퇴사일 선택 시 퇴사일도 입력 가능합니다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lvl="0">
              <a:lnSpc>
                <a:spcPct val="150000"/>
              </a:lnSpc>
            </a:pP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-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휴대폰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–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휴대폰 전화번호를 입력합니다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lvl="0">
              <a:lnSpc>
                <a:spcPct val="150000"/>
              </a:lnSpc>
            </a:pP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-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직통번호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–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회사의 </a:t>
            </a:r>
            <a:r>
              <a:rPr lang="ko-KR" altLang="en-US" sz="110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직통된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번호를 입력합니다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lvl="0">
              <a:lnSpc>
                <a:spcPct val="150000"/>
              </a:lnSpc>
            </a:pP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-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담당업무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–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담당하는 업무를 입력합니다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lvl="0">
              <a:lnSpc>
                <a:spcPct val="150000"/>
              </a:lnSpc>
            </a:pP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-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개인사용량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–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개인 사용량을 입력합니다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lvl="0">
              <a:lnSpc>
                <a:spcPct val="150000"/>
              </a:lnSpc>
            </a:pP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-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메모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–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사원의 필요한 메모를 입력합니다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</p:txBody>
      </p:sp>
      <p:sp>
        <p:nvSpPr>
          <p:cNvPr id="2" name="사각형: 둥근 모서리 1">
            <a:extLst>
              <a:ext uri="{FF2B5EF4-FFF2-40B4-BE49-F238E27FC236}">
                <a16:creationId xmlns:a16="http://schemas.microsoft.com/office/drawing/2014/main" id="{89154A1D-A13C-CC82-CBFC-1EE56A4AAEF2}"/>
              </a:ext>
            </a:extLst>
          </p:cNvPr>
          <p:cNvSpPr/>
          <p:nvPr/>
        </p:nvSpPr>
        <p:spPr>
          <a:xfrm>
            <a:off x="5929313" y="3819525"/>
            <a:ext cx="266700" cy="13811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229398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>
            <a:extLst>
              <a:ext uri="{FF2B5EF4-FFF2-40B4-BE49-F238E27FC236}">
                <a16:creationId xmlns:a16="http://schemas.microsoft.com/office/drawing/2014/main" id="{4506D21F-A27C-D8F9-928B-11A1E998C6F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740"/>
          <a:stretch/>
        </p:blipFill>
        <p:spPr>
          <a:xfrm>
            <a:off x="9460499" y="3257751"/>
            <a:ext cx="936000" cy="1466850"/>
          </a:xfrm>
          <a:prstGeom prst="rect">
            <a:avLst/>
          </a:prstGeom>
          <a:ln w="19050">
            <a:solidFill>
              <a:schemeClr val="accent4"/>
            </a:solidFill>
          </a:ln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id="{305ECF6A-61A1-7F1C-01E8-DB05F266CD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5181" y="3257751"/>
            <a:ext cx="5000625" cy="126682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8D3EC47-CF37-4392-A7F0-869B8D16D1F2}"/>
              </a:ext>
            </a:extLst>
          </p:cNvPr>
          <p:cNvSpPr txBox="1"/>
          <p:nvPr/>
        </p:nvSpPr>
        <p:spPr>
          <a:xfrm>
            <a:off x="255142" y="697537"/>
            <a:ext cx="224349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>
                <a:solidFill>
                  <a:srgbClr val="4285F4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기본설정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444D0CA-7449-4032-BB9D-1B9E72B013CC}"/>
              </a:ext>
            </a:extLst>
          </p:cNvPr>
          <p:cNvSpPr txBox="1"/>
          <p:nvPr/>
        </p:nvSpPr>
        <p:spPr>
          <a:xfrm>
            <a:off x="3140265" y="182879"/>
            <a:ext cx="2162432" cy="3844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보안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C6CB2F7-0A34-4703-A687-0F1F2B41BB8F}"/>
              </a:ext>
            </a:extLst>
          </p:cNvPr>
          <p:cNvSpPr txBox="1"/>
          <p:nvPr/>
        </p:nvSpPr>
        <p:spPr>
          <a:xfrm>
            <a:off x="3140264" y="539074"/>
            <a:ext cx="8796594" cy="28527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ko-KR" altLang="en-US" sz="1100" dirty="0"/>
              <a:t> </a:t>
            </a:r>
            <a:r>
              <a:rPr lang="en-US" altLang="ko-KR" sz="1100" dirty="0"/>
              <a:t>- </a:t>
            </a:r>
            <a:r>
              <a:rPr lang="ko-KR" altLang="en-US" sz="1100" dirty="0"/>
              <a:t>보안등급 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게시물 및 </a:t>
            </a:r>
            <a:r>
              <a:rPr lang="ko-KR" altLang="ko-KR" sz="110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알림글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등록 시 보안등급 설정 가능</a:t>
            </a:r>
          </a:p>
          <a:p>
            <a:pPr lvl="1">
              <a:lnSpc>
                <a:spcPct val="150000"/>
              </a:lnSpc>
            </a:pP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결재문서를 </a:t>
            </a:r>
            <a:r>
              <a:rPr lang="ko-KR" altLang="ko-KR" sz="110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부서문서함과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ko-KR" sz="110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사내문서함에서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조회 시에 보안등급에 따라서 조회 여부 관리</a:t>
            </a:r>
          </a:p>
          <a:p>
            <a:pPr lvl="1">
              <a:lnSpc>
                <a:spcPct val="150000"/>
              </a:lnSpc>
            </a:pP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일정관리에서 일정 등록 시 보안등급에 따라서 조회 여부 관리</a:t>
            </a:r>
          </a:p>
          <a:p>
            <a:pPr lvl="1">
              <a:lnSpc>
                <a:spcPct val="150000"/>
              </a:lnSpc>
            </a:pP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업무일지에서 등록일지에 대한 조회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여부를 보안등급에 따라서 관리</a:t>
            </a:r>
          </a:p>
          <a:p>
            <a:pPr lvl="1">
              <a:lnSpc>
                <a:spcPct val="150000"/>
              </a:lnSpc>
            </a:pP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메뉴관리에서 메뉴별로 사용권한 설정을 보안등급에 따라서 관리</a:t>
            </a:r>
          </a:p>
          <a:p>
            <a:pPr lvl="1">
              <a:lnSpc>
                <a:spcPct val="150000"/>
              </a:lnSpc>
            </a:pPr>
            <a:r>
              <a:rPr lang="ko-KR" altLang="ko-KR" sz="110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웹폴더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/ </a:t>
            </a:r>
            <a:r>
              <a:rPr lang="ko-KR" altLang="ko-KR" sz="110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공유폴더에서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ko-KR" sz="110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폴더별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권한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조회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관리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) 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관리를 보안등급에 따라서 관리</a:t>
            </a:r>
            <a:r>
              <a:rPr lang="en-US" altLang="ko-KR" sz="1100" dirty="0"/>
              <a:t>.</a:t>
            </a:r>
          </a:p>
          <a:p>
            <a:pPr>
              <a:lnSpc>
                <a:spcPct val="150000"/>
              </a:lnSpc>
            </a:pP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-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접속허용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– 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해당 사용자에 대해서 그룹웨어 접속을 관리합니다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                 - 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모든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IP 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접속 허용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: 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내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/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외부 어디서든 접속이 허용됩니다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lang="ko-KR" altLang="ko-KR" sz="11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lvl="1">
              <a:lnSpc>
                <a:spcPct val="150000"/>
              </a:lnSpc>
            </a:pP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     - 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접속관리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IP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만 허용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: 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기초설정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/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접속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IP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관리에 등록한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IP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에 대해서만 접속을 허용합니다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 </a:t>
            </a:r>
            <a:endParaRPr lang="ko-KR" altLang="ko-KR" sz="11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                 - 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모든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IP 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접속 거부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: 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내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/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외부 어디서든 접속이 불가합니다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 </a:t>
            </a:r>
            <a:endParaRPr lang="ko-KR" altLang="ko-KR" sz="1100" dirty="0">
              <a:solidFill>
                <a:prstClr val="black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lvl="1">
              <a:lnSpc>
                <a:spcPct val="150000"/>
              </a:lnSpc>
            </a:pPr>
            <a:endParaRPr lang="en-US" altLang="ko-KR" sz="11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AC0F93B-DD9C-463E-8905-32835A2517EE}"/>
              </a:ext>
            </a:extLst>
          </p:cNvPr>
          <p:cNvSpPr txBox="1"/>
          <p:nvPr/>
        </p:nvSpPr>
        <p:spPr>
          <a:xfrm>
            <a:off x="255141" y="3436328"/>
            <a:ext cx="2530589" cy="548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사원을 등록하고 관리하는 기능을 제공합니다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lang="ko-KR" altLang="en-US" sz="105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25FA8158-730D-49E7-8B05-B32CC98D74BE}"/>
              </a:ext>
            </a:extLst>
          </p:cNvPr>
          <p:cNvSpPr/>
          <p:nvPr/>
        </p:nvSpPr>
        <p:spPr>
          <a:xfrm>
            <a:off x="361471" y="3007519"/>
            <a:ext cx="1157767" cy="3248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사원등록</a:t>
            </a:r>
          </a:p>
        </p:txBody>
      </p:sp>
      <p:cxnSp>
        <p:nvCxnSpPr>
          <p:cNvPr id="21" name="직선 화살표 연결선 20">
            <a:extLst>
              <a:ext uri="{FF2B5EF4-FFF2-40B4-BE49-F238E27FC236}">
                <a16:creationId xmlns:a16="http://schemas.microsoft.com/office/drawing/2014/main" id="{0972AC69-B08E-45CA-901A-14D722895359}"/>
              </a:ext>
            </a:extLst>
          </p:cNvPr>
          <p:cNvCxnSpPr>
            <a:cxnSpLocks/>
          </p:cNvCxnSpPr>
          <p:nvPr/>
        </p:nvCxnSpPr>
        <p:spPr>
          <a:xfrm>
            <a:off x="5151848" y="3883206"/>
            <a:ext cx="4192177" cy="0"/>
          </a:xfrm>
          <a:prstGeom prst="straightConnector1">
            <a:avLst/>
          </a:prstGeom>
          <a:ln w="19050" cmpd="sng">
            <a:solidFill>
              <a:schemeClr val="accent4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연결선: 꺾임 21">
            <a:extLst>
              <a:ext uri="{FF2B5EF4-FFF2-40B4-BE49-F238E27FC236}">
                <a16:creationId xmlns:a16="http://schemas.microsoft.com/office/drawing/2014/main" id="{4BA1A2C5-B88E-4B35-B007-D336C473CBFE}"/>
              </a:ext>
            </a:extLst>
          </p:cNvPr>
          <p:cNvCxnSpPr>
            <a:cxnSpLocks/>
          </p:cNvCxnSpPr>
          <p:nvPr/>
        </p:nvCxnSpPr>
        <p:spPr>
          <a:xfrm rot="16200000" flipH="1">
            <a:off x="3895650" y="4446663"/>
            <a:ext cx="1206601" cy="850950"/>
          </a:xfrm>
          <a:prstGeom prst="bentConnector3">
            <a:avLst>
              <a:gd name="adj1" fmla="val 100522"/>
            </a:avLst>
          </a:prstGeom>
          <a:ln w="22225">
            <a:solidFill>
              <a:srgbClr val="FFC41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그림 9">
            <a:extLst>
              <a:ext uri="{FF2B5EF4-FFF2-40B4-BE49-F238E27FC236}">
                <a16:creationId xmlns:a16="http://schemas.microsoft.com/office/drawing/2014/main" id="{B76AE0F2-6C11-8C2F-6CFA-B118D75208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33937" y="4313858"/>
            <a:ext cx="3554665" cy="2323163"/>
          </a:xfrm>
          <a:prstGeom prst="rect">
            <a:avLst/>
          </a:prstGeom>
          <a:ln w="19050">
            <a:solidFill>
              <a:schemeClr val="accent4"/>
            </a:solidFill>
          </a:ln>
        </p:spPr>
      </p:pic>
    </p:spTree>
    <p:extLst>
      <p:ext uri="{BB962C8B-B14F-4D97-AF65-F5344CB8AC3E}">
        <p14:creationId xmlns:p14="http://schemas.microsoft.com/office/powerpoint/2010/main" val="15146392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>
            <a:extLst>
              <a:ext uri="{FF2B5EF4-FFF2-40B4-BE49-F238E27FC236}">
                <a16:creationId xmlns:a16="http://schemas.microsoft.com/office/drawing/2014/main" id="{A316AC66-0167-9C4D-A329-07A1D8638D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0261" y="5484367"/>
            <a:ext cx="5867400" cy="113473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id="{B4EECDDC-817F-EC6C-114B-3091F75B31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0261" y="1754569"/>
            <a:ext cx="5481637" cy="206082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8D3EC47-CF37-4392-A7F0-869B8D16D1F2}"/>
              </a:ext>
            </a:extLst>
          </p:cNvPr>
          <p:cNvSpPr txBox="1"/>
          <p:nvPr/>
        </p:nvSpPr>
        <p:spPr>
          <a:xfrm>
            <a:off x="255142" y="697537"/>
            <a:ext cx="224349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>
                <a:solidFill>
                  <a:srgbClr val="4285F4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기본설정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AC0F93B-DD9C-463E-8905-32835A2517EE}"/>
              </a:ext>
            </a:extLst>
          </p:cNvPr>
          <p:cNvSpPr txBox="1"/>
          <p:nvPr/>
        </p:nvSpPr>
        <p:spPr>
          <a:xfrm>
            <a:off x="255141" y="3436328"/>
            <a:ext cx="2530589" cy="548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사원을 등록하고 관리하는 기능을 제공합니다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lang="ko-KR" altLang="en-US" sz="105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3" name="직사각형 22">
            <a:extLst>
              <a:ext uri="{FF2B5EF4-FFF2-40B4-BE49-F238E27FC236}">
                <a16:creationId xmlns:a16="http://schemas.microsoft.com/office/drawing/2014/main" id="{38711DE7-8133-45A6-8646-6B59911DA013}"/>
              </a:ext>
            </a:extLst>
          </p:cNvPr>
          <p:cNvSpPr/>
          <p:nvPr/>
        </p:nvSpPr>
        <p:spPr>
          <a:xfrm>
            <a:off x="361471" y="3007519"/>
            <a:ext cx="1157767" cy="3248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사원등록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5248210-26CE-4F7A-A967-FCE8FE8F7297}"/>
              </a:ext>
            </a:extLst>
          </p:cNvPr>
          <p:cNvSpPr txBox="1"/>
          <p:nvPr/>
        </p:nvSpPr>
        <p:spPr>
          <a:xfrm>
            <a:off x="3140265" y="3946095"/>
            <a:ext cx="2162432" cy="3844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결재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036CC3C-FF35-4433-B5B0-25248BCF83C9}"/>
              </a:ext>
            </a:extLst>
          </p:cNvPr>
          <p:cNvSpPr txBox="1"/>
          <p:nvPr/>
        </p:nvSpPr>
        <p:spPr>
          <a:xfrm>
            <a:off x="3140264" y="4302290"/>
            <a:ext cx="8757210" cy="10783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-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문서담당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–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문서담당자로 지정될 경우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결재문서가 본인부서로 수신 됐을 때 </a:t>
            </a:r>
            <a:r>
              <a:rPr lang="ko-KR" altLang="en-US" sz="110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부서수신함에서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결재문서를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'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접수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'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및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'</a:t>
            </a:r>
            <a:r>
              <a:rPr lang="ko-KR" altLang="en-US" sz="110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재상신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'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할 수 있는</a:t>
            </a:r>
            <a:endParaRPr lang="en-US" altLang="ko-KR" sz="11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lvl="0">
              <a:lnSpc>
                <a:spcPct val="150000"/>
              </a:lnSpc>
            </a:pP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                  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권한이 부여됩니다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   </a:t>
            </a:r>
          </a:p>
          <a:p>
            <a:pPr lvl="0">
              <a:lnSpc>
                <a:spcPct val="150000"/>
              </a:lnSpc>
            </a:pP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-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전자서명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– 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본 사용자가 전자결재에 사용할 결재 서명을 관리합니다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lang="ko-KR" altLang="ko-KR" sz="11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                   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사용하지 않음으로 체크가 된 경우에는 기본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‘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승인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’ 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이미지가 제공됩니다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lang="ko-KR" altLang="ko-KR" sz="1100" dirty="0">
              <a:solidFill>
                <a:prstClr val="black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AE42A60-F91A-46E2-82C6-AE5FC36A1E1D}"/>
              </a:ext>
            </a:extLst>
          </p:cNvPr>
          <p:cNvSpPr txBox="1"/>
          <p:nvPr/>
        </p:nvSpPr>
        <p:spPr>
          <a:xfrm>
            <a:off x="3140265" y="184355"/>
            <a:ext cx="2162432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메일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B77F632-7A33-4141-B8C6-5A46145AF009}"/>
              </a:ext>
            </a:extLst>
          </p:cNvPr>
          <p:cNvSpPr txBox="1"/>
          <p:nvPr/>
        </p:nvSpPr>
        <p:spPr>
          <a:xfrm>
            <a:off x="3140264" y="552907"/>
            <a:ext cx="7457632" cy="10783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-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메일 사용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–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메일 수신 사용 여부를 결정합니다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  -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외부기기 발신허용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– POP3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사용 여부를 결정합니다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lvl="0">
              <a:lnSpc>
                <a:spcPct val="150000"/>
              </a:lnSpc>
            </a:pP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  -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동시수신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–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메일 발송 시 동시 </a:t>
            </a:r>
            <a:r>
              <a:rPr lang="ko-KR" altLang="en-US" sz="110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수신받을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수신자 수를 제한합니다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lvl="0">
              <a:lnSpc>
                <a:spcPct val="150000"/>
              </a:lnSpc>
            </a:pP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  -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메일전달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–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받은 메일에 대해서 자동으로 전달한 주소를 설정합니다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구분자는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shift + \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입니다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  -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별칭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–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메일 별칭을 입력합니다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별칭은 영문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숫자만 가능합니다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.)</a:t>
            </a:r>
          </a:p>
        </p:txBody>
      </p:sp>
    </p:spTree>
    <p:extLst>
      <p:ext uri="{BB962C8B-B14F-4D97-AF65-F5344CB8AC3E}">
        <p14:creationId xmlns:p14="http://schemas.microsoft.com/office/powerpoint/2010/main" val="33809096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>
            <a:extLst>
              <a:ext uri="{FF2B5EF4-FFF2-40B4-BE49-F238E27FC236}">
                <a16:creationId xmlns:a16="http://schemas.microsoft.com/office/drawing/2014/main" id="{6EF80D53-E26D-7DF5-2555-B1E7A35A2F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0263" y="3536915"/>
            <a:ext cx="5648325" cy="15525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8201CA5C-51A1-5ED0-BAF1-BB6E6A2AA3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0263" y="1484186"/>
            <a:ext cx="5133975" cy="8667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8D3EC47-CF37-4392-A7F0-869B8D16D1F2}"/>
              </a:ext>
            </a:extLst>
          </p:cNvPr>
          <p:cNvSpPr txBox="1"/>
          <p:nvPr/>
        </p:nvSpPr>
        <p:spPr>
          <a:xfrm>
            <a:off x="255142" y="697537"/>
            <a:ext cx="224349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>
                <a:solidFill>
                  <a:srgbClr val="4285F4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기본설정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B8430D7-5AC6-4FC7-B4BD-ACBEFA91BDEC}"/>
              </a:ext>
            </a:extLst>
          </p:cNvPr>
          <p:cNvSpPr txBox="1"/>
          <p:nvPr/>
        </p:nvSpPr>
        <p:spPr>
          <a:xfrm>
            <a:off x="3140265" y="2460862"/>
            <a:ext cx="2162432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자택정보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2AC6CC8-E6E4-4376-A64E-8B2573963DFB}"/>
              </a:ext>
            </a:extLst>
          </p:cNvPr>
          <p:cNvSpPr txBox="1"/>
          <p:nvPr/>
        </p:nvSpPr>
        <p:spPr>
          <a:xfrm>
            <a:off x="3140264" y="2829414"/>
            <a:ext cx="6144086" cy="5674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-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전화번호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-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본 사용자의 자택 전화번호를 작성합니다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lvl="0">
              <a:lnSpc>
                <a:spcPct val="150000"/>
              </a:lnSpc>
            </a:pP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-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주소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–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본 사용자의 주택 주소를 관리합니다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lang="ko-KR" altLang="ko-KR" sz="11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AC0F93B-DD9C-463E-8905-32835A2517EE}"/>
              </a:ext>
            </a:extLst>
          </p:cNvPr>
          <p:cNvSpPr txBox="1"/>
          <p:nvPr/>
        </p:nvSpPr>
        <p:spPr>
          <a:xfrm>
            <a:off x="255141" y="3436328"/>
            <a:ext cx="2530589" cy="548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사원을 등록하고 관리하는 기능을 제공합니다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lang="ko-KR" altLang="en-US" sz="105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3" name="직사각형 22">
            <a:extLst>
              <a:ext uri="{FF2B5EF4-FFF2-40B4-BE49-F238E27FC236}">
                <a16:creationId xmlns:a16="http://schemas.microsoft.com/office/drawing/2014/main" id="{38711DE7-8133-45A6-8646-6B59911DA013}"/>
              </a:ext>
            </a:extLst>
          </p:cNvPr>
          <p:cNvSpPr/>
          <p:nvPr/>
        </p:nvSpPr>
        <p:spPr>
          <a:xfrm>
            <a:off x="361471" y="3007519"/>
            <a:ext cx="1157767" cy="3248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사원등록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30F72B3-48E9-4D2F-9F9B-E90E6EB43991}"/>
              </a:ext>
            </a:extLst>
          </p:cNvPr>
          <p:cNvSpPr txBox="1"/>
          <p:nvPr/>
        </p:nvSpPr>
        <p:spPr>
          <a:xfrm>
            <a:off x="3140265" y="184355"/>
            <a:ext cx="2162432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사용량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E5B5FB5-C07B-4551-98D6-E71CE466E7E0}"/>
              </a:ext>
            </a:extLst>
          </p:cNvPr>
          <p:cNvSpPr txBox="1"/>
          <p:nvPr/>
        </p:nvSpPr>
        <p:spPr>
          <a:xfrm>
            <a:off x="3140264" y="552907"/>
            <a:ext cx="5208715" cy="8213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altLang="ko-KR" sz="1100" dirty="0"/>
              <a:t>- </a:t>
            </a:r>
            <a:r>
              <a:rPr lang="ko-KR" altLang="ko-KR" sz="1100" dirty="0"/>
              <a:t>개인이 사용할 용량을 설정합니다</a:t>
            </a:r>
            <a:r>
              <a:rPr lang="en-US" altLang="ko-KR" sz="1100" dirty="0"/>
              <a:t>.</a:t>
            </a:r>
            <a:endParaRPr lang="ko-KR" altLang="ko-KR" sz="1100" dirty="0"/>
          </a:p>
          <a:p>
            <a:pPr lvl="1">
              <a:lnSpc>
                <a:spcPct val="150000"/>
              </a:lnSpc>
            </a:pPr>
            <a:r>
              <a:rPr lang="en-US" altLang="ko-KR" sz="1100" dirty="0"/>
              <a:t>0MB</a:t>
            </a:r>
            <a:r>
              <a:rPr lang="ko-KR" altLang="ko-KR" sz="1100" dirty="0"/>
              <a:t>는</a:t>
            </a:r>
            <a:r>
              <a:rPr lang="en-US" altLang="ko-KR" sz="1100" dirty="0"/>
              <a:t> sysop </a:t>
            </a:r>
            <a:r>
              <a:rPr lang="ko-KR" altLang="ko-KR" sz="1100" dirty="0"/>
              <a:t>계정으로 로그인해서 전체 사용자에 대해서 일괄 설정하는 기능</a:t>
            </a:r>
            <a:r>
              <a:rPr lang="en-US" altLang="ko-KR" sz="1100" dirty="0"/>
              <a:t>(</a:t>
            </a:r>
            <a:r>
              <a:rPr lang="ko-KR" altLang="ko-KR" sz="1100" dirty="0"/>
              <a:t>시스템관리</a:t>
            </a:r>
            <a:r>
              <a:rPr lang="en-US" altLang="ko-KR" sz="1100" dirty="0"/>
              <a:t>/</a:t>
            </a:r>
            <a:r>
              <a:rPr lang="ko-KR" altLang="ko-KR" sz="1100" dirty="0"/>
              <a:t>도메인관리</a:t>
            </a:r>
            <a:r>
              <a:rPr lang="en-US" altLang="ko-KR" sz="1100" dirty="0"/>
              <a:t>)</a:t>
            </a:r>
            <a:r>
              <a:rPr lang="ko-KR" altLang="ko-KR" sz="1100" dirty="0"/>
              <a:t>에서 설정된 값을 따라간다는 의미입니다</a:t>
            </a:r>
            <a:r>
              <a:rPr lang="en-US" altLang="ko-KR" sz="1100" dirty="0"/>
              <a:t>.</a:t>
            </a:r>
            <a:endParaRPr lang="ko-KR" altLang="ko-KR" sz="1100" dirty="0"/>
          </a:p>
        </p:txBody>
      </p:sp>
    </p:spTree>
    <p:extLst>
      <p:ext uri="{BB962C8B-B14F-4D97-AF65-F5344CB8AC3E}">
        <p14:creationId xmlns:p14="http://schemas.microsoft.com/office/powerpoint/2010/main" val="28957032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FEFF2C34-CCFB-D5D9-762E-691BD30674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1666" y="1273319"/>
            <a:ext cx="7223054" cy="445391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8D3EC47-CF37-4392-A7F0-869B8D16D1F2}"/>
              </a:ext>
            </a:extLst>
          </p:cNvPr>
          <p:cNvSpPr txBox="1"/>
          <p:nvPr/>
        </p:nvSpPr>
        <p:spPr>
          <a:xfrm>
            <a:off x="255142" y="697537"/>
            <a:ext cx="224349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>
                <a:solidFill>
                  <a:srgbClr val="4285F4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조직관리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B546E57-939E-4832-A0CC-2604061C5CA6}"/>
              </a:ext>
            </a:extLst>
          </p:cNvPr>
          <p:cNvSpPr txBox="1"/>
          <p:nvPr/>
        </p:nvSpPr>
        <p:spPr>
          <a:xfrm>
            <a:off x="255141" y="3436328"/>
            <a:ext cx="2530589" cy="3064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사원을 관리하는 기능을 제공합니다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2855298D-8130-4B24-AFF7-FFF4A5E5E7D9}"/>
              </a:ext>
            </a:extLst>
          </p:cNvPr>
          <p:cNvSpPr/>
          <p:nvPr/>
        </p:nvSpPr>
        <p:spPr>
          <a:xfrm>
            <a:off x="361471" y="3007519"/>
            <a:ext cx="1155385" cy="3248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사원관리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ECD004E-B678-4723-ABD8-9BCAAE546823}"/>
              </a:ext>
            </a:extLst>
          </p:cNvPr>
          <p:cNvSpPr txBox="1"/>
          <p:nvPr/>
        </p:nvSpPr>
        <p:spPr>
          <a:xfrm>
            <a:off x="3140264" y="184355"/>
            <a:ext cx="3126423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관리 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&gt; 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조직관리 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&gt; 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사원관리</a:t>
            </a:r>
            <a:endParaRPr lang="ko-KR" altLang="en-US" sz="1400" b="1" dirty="0">
              <a:latin typeface="나눔스퀘어_ac Light" panose="020B0600000101010101" pitchFamily="50" charset="-127"/>
              <a:ea typeface="나눔스퀘어_ac Light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9235600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797B25D6-19D9-7D09-FB94-0CE395CDF3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2737" y="1174591"/>
            <a:ext cx="7189917" cy="502262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3CBE22DC-4A68-F353-CC28-EAAEC29EC5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1588" y="2382044"/>
            <a:ext cx="2981325" cy="2116612"/>
          </a:xfrm>
          <a:prstGeom prst="rect">
            <a:avLst/>
          </a:prstGeom>
          <a:ln w="19050">
            <a:solidFill>
              <a:schemeClr val="accent4"/>
            </a:solidFill>
          </a:ln>
        </p:spPr>
      </p:pic>
      <p:pic>
        <p:nvPicPr>
          <p:cNvPr id="14" name="그림 13">
            <a:extLst>
              <a:ext uri="{FF2B5EF4-FFF2-40B4-BE49-F238E27FC236}">
                <a16:creationId xmlns:a16="http://schemas.microsoft.com/office/drawing/2014/main" id="{6893060A-FB9C-0E27-D655-A31D40F328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74021" y="2749497"/>
            <a:ext cx="3835141" cy="2745225"/>
          </a:xfrm>
          <a:prstGeom prst="rect">
            <a:avLst/>
          </a:prstGeom>
          <a:ln w="19050">
            <a:solidFill>
              <a:schemeClr val="accent4"/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8D3EC47-CF37-4392-A7F0-869B8D16D1F2}"/>
              </a:ext>
            </a:extLst>
          </p:cNvPr>
          <p:cNvSpPr txBox="1"/>
          <p:nvPr/>
        </p:nvSpPr>
        <p:spPr>
          <a:xfrm>
            <a:off x="255142" y="697537"/>
            <a:ext cx="224349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>
                <a:solidFill>
                  <a:srgbClr val="4285F4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조직관리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B546E57-939E-4832-A0CC-2604061C5CA6}"/>
              </a:ext>
            </a:extLst>
          </p:cNvPr>
          <p:cNvSpPr txBox="1"/>
          <p:nvPr/>
        </p:nvSpPr>
        <p:spPr>
          <a:xfrm>
            <a:off x="255141" y="3436328"/>
            <a:ext cx="2530589" cy="26416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그룹웨어에서 사용할 부서를 관리하는 기능으로서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최대 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6</a:t>
            </a: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단 트리 구조까지 지원됩니다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- </a:t>
            </a:r>
            <a:r>
              <a:rPr lang="ko-KR" altLang="en-US" sz="1050" dirty="0" err="1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부서정렬</a:t>
            </a:r>
            <a:r>
              <a:rPr lang="en-US" altLang="ko-KR" sz="105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– </a:t>
            </a:r>
            <a:r>
              <a:rPr lang="ko-KR" altLang="en-US" sz="105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정렬하고자 하는 부서 클릭 후 오른쪽 위의 화살표 버튼으로 위아래 이동</a:t>
            </a:r>
            <a:endParaRPr lang="en-US" altLang="ko-KR" sz="1050" dirty="0">
              <a:solidFill>
                <a:prstClr val="black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- </a:t>
            </a:r>
            <a:r>
              <a:rPr lang="ko-KR" altLang="en-US" sz="1050" dirty="0" err="1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부서정렬</a:t>
            </a:r>
            <a:r>
              <a:rPr lang="en-US" altLang="ko-KR" sz="105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– </a:t>
            </a:r>
            <a:r>
              <a:rPr lang="ko-KR" altLang="en-US" sz="105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조직원 정렬하고자 하는 부서 클릭 후  오른쪽 위의 조직 구성원 버튼 클릭하면 </a:t>
            </a:r>
            <a:r>
              <a:rPr lang="ko-KR" altLang="en-US" sz="1050" dirty="0" err="1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새창이</a:t>
            </a:r>
            <a:r>
              <a:rPr lang="ko-KR" altLang="en-US" sz="105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실행되는데 해당 화면에서 조직원 화살표 버튼으로 위아래 이동</a:t>
            </a:r>
            <a:endParaRPr lang="en-US" altLang="ko-KR" sz="105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2855298D-8130-4B24-AFF7-FFF4A5E5E7D9}"/>
              </a:ext>
            </a:extLst>
          </p:cNvPr>
          <p:cNvSpPr/>
          <p:nvPr/>
        </p:nvSpPr>
        <p:spPr>
          <a:xfrm>
            <a:off x="361471" y="3007519"/>
            <a:ext cx="1155385" cy="3248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조직도관리</a:t>
            </a:r>
          </a:p>
        </p:txBody>
      </p:sp>
      <p:cxnSp>
        <p:nvCxnSpPr>
          <p:cNvPr id="13" name="직선 화살표 연결선 12">
            <a:extLst>
              <a:ext uri="{FF2B5EF4-FFF2-40B4-BE49-F238E27FC236}">
                <a16:creationId xmlns:a16="http://schemas.microsoft.com/office/drawing/2014/main" id="{0A979694-2848-4DA5-AE78-8813B7BA395D}"/>
              </a:ext>
            </a:extLst>
          </p:cNvPr>
          <p:cNvCxnSpPr>
            <a:cxnSpLocks/>
          </p:cNvCxnSpPr>
          <p:nvPr/>
        </p:nvCxnSpPr>
        <p:spPr>
          <a:xfrm>
            <a:off x="5807794" y="1801521"/>
            <a:ext cx="0" cy="490829"/>
          </a:xfrm>
          <a:prstGeom prst="straightConnector1">
            <a:avLst/>
          </a:prstGeom>
          <a:ln w="19050" cmpd="sng">
            <a:solidFill>
              <a:schemeClr val="accent4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직선 화살표 연결선 17">
            <a:extLst>
              <a:ext uri="{FF2B5EF4-FFF2-40B4-BE49-F238E27FC236}">
                <a16:creationId xmlns:a16="http://schemas.microsoft.com/office/drawing/2014/main" id="{B88B21D7-F83B-45A7-ACC5-77D5F81E3DD3}"/>
              </a:ext>
            </a:extLst>
          </p:cNvPr>
          <p:cNvCxnSpPr>
            <a:cxnSpLocks/>
          </p:cNvCxnSpPr>
          <p:nvPr/>
        </p:nvCxnSpPr>
        <p:spPr>
          <a:xfrm>
            <a:off x="10368488" y="1803400"/>
            <a:ext cx="0" cy="856456"/>
          </a:xfrm>
          <a:prstGeom prst="straightConnector1">
            <a:avLst/>
          </a:prstGeom>
          <a:ln w="19050" cmpd="sng">
            <a:solidFill>
              <a:schemeClr val="accent4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D6FF4552-C131-4A29-9B36-03AE207C9538}"/>
              </a:ext>
            </a:extLst>
          </p:cNvPr>
          <p:cNvSpPr txBox="1"/>
          <p:nvPr/>
        </p:nvSpPr>
        <p:spPr>
          <a:xfrm>
            <a:off x="3140264" y="184355"/>
            <a:ext cx="3126423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관리 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&gt; 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조직관리 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&gt; 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조직도관리</a:t>
            </a:r>
            <a:endParaRPr lang="ko-KR" altLang="en-US" sz="1400" b="1" dirty="0">
              <a:latin typeface="나눔스퀘어_ac Light" panose="020B0600000101010101" pitchFamily="50" charset="-127"/>
              <a:ea typeface="나눔스퀘어_ac Light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46048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그림 14">
            <a:extLst>
              <a:ext uri="{FF2B5EF4-FFF2-40B4-BE49-F238E27FC236}">
                <a16:creationId xmlns:a16="http://schemas.microsoft.com/office/drawing/2014/main" id="{4D518470-5F22-EBA4-FA8C-359FB6C17A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0771" y="1274642"/>
            <a:ext cx="7234855" cy="478552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" name="그림 12">
            <a:extLst>
              <a:ext uri="{FF2B5EF4-FFF2-40B4-BE49-F238E27FC236}">
                <a16:creationId xmlns:a16="http://schemas.microsoft.com/office/drawing/2014/main" id="{488B7832-09E9-0757-BECA-F7FDFFAA91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0771" y="1274642"/>
            <a:ext cx="7234855" cy="478552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8D3EC47-CF37-4392-A7F0-869B8D16D1F2}"/>
              </a:ext>
            </a:extLst>
          </p:cNvPr>
          <p:cNvSpPr txBox="1"/>
          <p:nvPr/>
        </p:nvSpPr>
        <p:spPr>
          <a:xfrm>
            <a:off x="255142" y="697537"/>
            <a:ext cx="224349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>
                <a:solidFill>
                  <a:srgbClr val="4285F4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조직관리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B546E57-939E-4832-A0CC-2604061C5CA6}"/>
              </a:ext>
            </a:extLst>
          </p:cNvPr>
          <p:cNvSpPr txBox="1"/>
          <p:nvPr/>
        </p:nvSpPr>
        <p:spPr>
          <a:xfrm>
            <a:off x="255141" y="3436328"/>
            <a:ext cx="2530589" cy="15952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직위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직책을 설정합니다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en-US" altLang="ko-KR" sz="105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- </a:t>
            </a:r>
            <a:r>
              <a:rPr lang="ko-KR" altLang="en-US" sz="105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직위</a:t>
            </a:r>
            <a:r>
              <a:rPr lang="en-US" altLang="ko-KR" sz="105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05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직책 추가 구성 및 수정 가능합니다</a:t>
            </a:r>
            <a:r>
              <a:rPr lang="en-US" altLang="ko-KR" sz="105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 </a:t>
            </a:r>
            <a:r>
              <a:rPr lang="ko-KR" altLang="en-US" sz="105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추가 버튼으로 추가 후 오른쪽의 위아래 버튼으로 정렬 가능합니다</a:t>
            </a:r>
            <a:r>
              <a:rPr lang="en-US" altLang="ko-KR" sz="105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ko-KR" altLang="en-US" sz="1050" dirty="0" err="1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언어팩은</a:t>
            </a:r>
            <a:r>
              <a:rPr lang="ko-KR" altLang="en-US" sz="105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별도 구매 </a:t>
            </a:r>
            <a:r>
              <a:rPr lang="ko-KR" altLang="en-US" sz="1050" dirty="0" err="1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옵션이오니</a:t>
            </a:r>
            <a:r>
              <a:rPr lang="ko-KR" altLang="en-US" sz="105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참고 바랍니다</a:t>
            </a:r>
            <a:r>
              <a:rPr lang="en-US" altLang="ko-KR" sz="105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lang="en-US" altLang="ko-KR" sz="105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2855298D-8130-4B24-AFF7-FFF4A5E5E7D9}"/>
              </a:ext>
            </a:extLst>
          </p:cNvPr>
          <p:cNvSpPr/>
          <p:nvPr/>
        </p:nvSpPr>
        <p:spPr>
          <a:xfrm>
            <a:off x="361471" y="3007519"/>
            <a:ext cx="1157767" cy="3248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코드관리</a:t>
            </a:r>
          </a:p>
        </p:txBody>
      </p:sp>
      <p:cxnSp>
        <p:nvCxnSpPr>
          <p:cNvPr id="17" name="직선 화살표 연결선 16">
            <a:extLst>
              <a:ext uri="{FF2B5EF4-FFF2-40B4-BE49-F238E27FC236}">
                <a16:creationId xmlns:a16="http://schemas.microsoft.com/office/drawing/2014/main" id="{E20FAF5F-BF18-4E80-9402-746CF35AC6BD}"/>
              </a:ext>
            </a:extLst>
          </p:cNvPr>
          <p:cNvCxnSpPr>
            <a:cxnSpLocks/>
          </p:cNvCxnSpPr>
          <p:nvPr/>
        </p:nvCxnSpPr>
        <p:spPr>
          <a:xfrm flipH="1">
            <a:off x="9882188" y="1574006"/>
            <a:ext cx="688181" cy="421482"/>
          </a:xfrm>
          <a:prstGeom prst="straightConnector1">
            <a:avLst/>
          </a:prstGeom>
          <a:ln w="19050" cmpd="sng">
            <a:solidFill>
              <a:schemeClr val="accent4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3CCD2EE4-D83E-499F-BB6F-0F742CBE9E8F}"/>
              </a:ext>
            </a:extLst>
          </p:cNvPr>
          <p:cNvSpPr txBox="1"/>
          <p:nvPr/>
        </p:nvSpPr>
        <p:spPr>
          <a:xfrm>
            <a:off x="3140264" y="184355"/>
            <a:ext cx="3126423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관리 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&gt; 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조직관리 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&gt; 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코드관리</a:t>
            </a:r>
            <a:endParaRPr lang="ko-KR" altLang="en-US" sz="1400" b="1" dirty="0">
              <a:latin typeface="나눔스퀘어_ac Light" panose="020B0600000101010101" pitchFamily="50" charset="-127"/>
              <a:ea typeface="나눔스퀘어_ac Light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5911180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FD546F95-51B5-8C0E-0863-0608E0918F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5681" y="1430788"/>
            <a:ext cx="6085693" cy="391503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8D3EC47-CF37-4392-A7F0-869B8D16D1F2}"/>
              </a:ext>
            </a:extLst>
          </p:cNvPr>
          <p:cNvSpPr txBox="1"/>
          <p:nvPr/>
        </p:nvSpPr>
        <p:spPr>
          <a:xfrm>
            <a:off x="255142" y="697537"/>
            <a:ext cx="224349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>
                <a:solidFill>
                  <a:srgbClr val="4285F4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분류관리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B546E57-939E-4832-A0CC-2604061C5CA6}"/>
              </a:ext>
            </a:extLst>
          </p:cNvPr>
          <p:cNvSpPr txBox="1"/>
          <p:nvPr/>
        </p:nvSpPr>
        <p:spPr>
          <a:xfrm>
            <a:off x="255141" y="3436328"/>
            <a:ext cx="2530589" cy="15183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게시판 등으로 활용될 다양한 게시판들을 등록할 수 있습니다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 </a:t>
            </a: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다양한 형태의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게시판을 무한대로 생성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분류화 가능하고 이에 대해서 기본값 설정과 권한설정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lang="ko-KR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조회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작성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  <a:r>
              <a:rPr lang="ko-KR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을 할 수 있는 등 다양하게 관리할 수 있습니다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lang="ko-KR" altLang="ko-KR" sz="105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2855298D-8130-4B24-AFF7-FFF4A5E5E7D9}"/>
              </a:ext>
            </a:extLst>
          </p:cNvPr>
          <p:cNvSpPr/>
          <p:nvPr/>
        </p:nvSpPr>
        <p:spPr>
          <a:xfrm>
            <a:off x="361471" y="3007519"/>
            <a:ext cx="1155385" cy="3248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게시판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0356534-F8AB-411A-8E17-AC862E6A09E1}"/>
              </a:ext>
            </a:extLst>
          </p:cNvPr>
          <p:cNvSpPr txBox="1"/>
          <p:nvPr/>
        </p:nvSpPr>
        <p:spPr>
          <a:xfrm>
            <a:off x="3140264" y="184355"/>
            <a:ext cx="3126423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관리 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&gt; 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분류관리 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&gt; 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게시판</a:t>
            </a:r>
            <a:endParaRPr lang="ko-KR" altLang="en-US" sz="1400" b="1" dirty="0">
              <a:latin typeface="나눔스퀘어_ac Light" panose="020B0600000101010101" pitchFamily="50" charset="-127"/>
              <a:ea typeface="나눔스퀘어_ac Light" panose="020B0600000101010101" pitchFamily="50" charset="-127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1B0CB06-C362-4B51-AFE6-178CC6330725}"/>
              </a:ext>
            </a:extLst>
          </p:cNvPr>
          <p:cNvSpPr txBox="1"/>
          <p:nvPr/>
        </p:nvSpPr>
        <p:spPr>
          <a:xfrm>
            <a:off x="3140263" y="5460540"/>
            <a:ext cx="8569137" cy="10783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-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위치 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-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본 폴더가 생성될 위치를 정할 수 있습니다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lvl="0">
              <a:lnSpc>
                <a:spcPct val="150000"/>
              </a:lnSpc>
            </a:pP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-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이름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–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해당 폴더의 이름 설정할 수 있습니다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lvl="0">
              <a:lnSpc>
                <a:spcPct val="150000"/>
              </a:lnSpc>
            </a:pP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-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공유설정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-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등급별로 사원권한을 설정할 수 있으며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＇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누구나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‘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앞의 체크박스를 해지하면 조직도 창이 발생하며 여기서 세분화하여 권한설정 가능합니다</a:t>
            </a:r>
            <a:endParaRPr lang="en-US" altLang="ko-KR" sz="11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EBC8645-5AE7-447F-84B9-E842371604F8}"/>
              </a:ext>
            </a:extLst>
          </p:cNvPr>
          <p:cNvSpPr txBox="1"/>
          <p:nvPr/>
        </p:nvSpPr>
        <p:spPr>
          <a:xfrm>
            <a:off x="3140263" y="669103"/>
            <a:ext cx="8454329" cy="570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lnSpc>
                <a:spcPct val="150000"/>
              </a:lnSpc>
              <a:buFontTx/>
              <a:buChar char="-"/>
            </a:pPr>
            <a:r>
              <a:rPr lang="ko-KR" altLang="en-US" sz="110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새폴더</a:t>
            </a:r>
            <a:r>
              <a:rPr lang="ko-KR" altLang="en-US" sz="1100" dirty="0"/>
              <a:t>  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생성되는 게시판들을 특정한 성격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(category)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에 따라서 분류를 할 수 있도록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‘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폴더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’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를 만들어주는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기능을 제공합니다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 </a:t>
            </a:r>
          </a:p>
          <a:p>
            <a:pPr lvl="0">
              <a:lnSpc>
                <a:spcPct val="150000"/>
              </a:lnSpc>
            </a:pP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      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그래서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본 폴더에는 게시물을 등록할 수 있는 게시판을 생성하는 것이 아님을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주의 바랍니다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</p:txBody>
      </p:sp>
      <p:cxnSp>
        <p:nvCxnSpPr>
          <p:cNvPr id="15" name="직선 화살표 연결선 14">
            <a:extLst>
              <a:ext uri="{FF2B5EF4-FFF2-40B4-BE49-F238E27FC236}">
                <a16:creationId xmlns:a16="http://schemas.microsoft.com/office/drawing/2014/main" id="{BAA228C7-55BD-4825-ACC0-FD8841E382EE}"/>
              </a:ext>
            </a:extLst>
          </p:cNvPr>
          <p:cNvCxnSpPr>
            <a:cxnSpLocks/>
          </p:cNvCxnSpPr>
          <p:nvPr/>
        </p:nvCxnSpPr>
        <p:spPr>
          <a:xfrm>
            <a:off x="8906163" y="1702915"/>
            <a:ext cx="0" cy="731079"/>
          </a:xfrm>
          <a:prstGeom prst="straightConnector1">
            <a:avLst/>
          </a:prstGeom>
          <a:ln w="19050" cmpd="sng">
            <a:solidFill>
              <a:schemeClr val="accent4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그림 7">
            <a:extLst>
              <a:ext uri="{FF2B5EF4-FFF2-40B4-BE49-F238E27FC236}">
                <a16:creationId xmlns:a16="http://schemas.microsoft.com/office/drawing/2014/main" id="{F7980F07-FEF8-1DCD-15F4-C5E78A76AD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9264" y="2522078"/>
            <a:ext cx="4920531" cy="2213927"/>
          </a:xfrm>
          <a:prstGeom prst="rect">
            <a:avLst/>
          </a:prstGeom>
          <a:ln w="19050">
            <a:solidFill>
              <a:schemeClr val="accent4"/>
            </a:solidFill>
          </a:ln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CB41EDC6-4644-0BB4-674D-403286B72D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19265" y="2522078"/>
            <a:ext cx="4920530" cy="2203596"/>
          </a:xfrm>
          <a:prstGeom prst="rect">
            <a:avLst/>
          </a:prstGeom>
          <a:ln w="19050">
            <a:solidFill>
              <a:schemeClr val="accent4"/>
            </a:solidFill>
          </a:ln>
        </p:spPr>
      </p:pic>
    </p:spTree>
    <p:extLst>
      <p:ext uri="{BB962C8B-B14F-4D97-AF65-F5344CB8AC3E}">
        <p14:creationId xmlns:p14="http://schemas.microsoft.com/office/powerpoint/2010/main" val="1009853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8D3EC47-CF37-4392-A7F0-869B8D16D1F2}"/>
              </a:ext>
            </a:extLst>
          </p:cNvPr>
          <p:cNvSpPr txBox="1"/>
          <p:nvPr/>
        </p:nvSpPr>
        <p:spPr>
          <a:xfrm>
            <a:off x="1137678" y="1176021"/>
            <a:ext cx="33321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100" b="1" dirty="0">
                <a:solidFill>
                  <a:srgbClr val="4285F4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목차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78EEDD9-5A87-479A-AE03-D10CBE87AA82}"/>
              </a:ext>
            </a:extLst>
          </p:cNvPr>
          <p:cNvSpPr txBox="1"/>
          <p:nvPr/>
        </p:nvSpPr>
        <p:spPr>
          <a:xfrm>
            <a:off x="7722152" y="1176021"/>
            <a:ext cx="560612" cy="50517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2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01</a:t>
            </a:r>
          </a:p>
          <a:p>
            <a:pPr>
              <a:lnSpc>
                <a:spcPct val="150000"/>
              </a:lnSpc>
            </a:pPr>
            <a:r>
              <a:rPr lang="en-US" altLang="ko-KR" sz="12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02</a:t>
            </a:r>
          </a:p>
          <a:p>
            <a:pPr>
              <a:lnSpc>
                <a:spcPct val="150000"/>
              </a:lnSpc>
            </a:pPr>
            <a:endParaRPr lang="en-US" altLang="ko-KR" sz="1200" dirty="0">
              <a:latin typeface="나눔스퀘어_ac Bold" panose="020B0600000101010101" pitchFamily="50" charset="-127"/>
              <a:ea typeface="나눔스퀘어_ac Bold" panose="020B0600000101010101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2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03</a:t>
            </a:r>
          </a:p>
          <a:p>
            <a:pPr>
              <a:lnSpc>
                <a:spcPct val="150000"/>
              </a:lnSpc>
            </a:pPr>
            <a:r>
              <a:rPr lang="en-US" altLang="ko-KR" sz="12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04</a:t>
            </a:r>
          </a:p>
          <a:p>
            <a:pPr>
              <a:lnSpc>
                <a:spcPct val="150000"/>
              </a:lnSpc>
            </a:pPr>
            <a:r>
              <a:rPr lang="en-US" altLang="ko-KR" sz="12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05</a:t>
            </a:r>
          </a:p>
          <a:p>
            <a:pPr>
              <a:lnSpc>
                <a:spcPct val="150000"/>
              </a:lnSpc>
            </a:pPr>
            <a:r>
              <a:rPr lang="en-US" altLang="ko-KR" sz="12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06</a:t>
            </a:r>
          </a:p>
          <a:p>
            <a:pPr>
              <a:lnSpc>
                <a:spcPct val="150000"/>
              </a:lnSpc>
            </a:pPr>
            <a:r>
              <a:rPr lang="en-US" altLang="ko-KR" sz="12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07</a:t>
            </a:r>
          </a:p>
          <a:p>
            <a:pPr>
              <a:lnSpc>
                <a:spcPct val="150000"/>
              </a:lnSpc>
            </a:pPr>
            <a:r>
              <a:rPr lang="en-US" altLang="ko-KR" sz="12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08</a:t>
            </a:r>
          </a:p>
          <a:p>
            <a:pPr>
              <a:lnSpc>
                <a:spcPct val="150000"/>
              </a:lnSpc>
            </a:pPr>
            <a:r>
              <a:rPr lang="en-US" altLang="ko-KR" sz="12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09</a:t>
            </a:r>
          </a:p>
          <a:p>
            <a:pPr>
              <a:lnSpc>
                <a:spcPct val="150000"/>
              </a:lnSpc>
            </a:pPr>
            <a:r>
              <a:rPr lang="en-US" altLang="ko-KR" sz="12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10</a:t>
            </a:r>
          </a:p>
          <a:p>
            <a:pPr>
              <a:lnSpc>
                <a:spcPct val="150000"/>
              </a:lnSpc>
            </a:pPr>
            <a:r>
              <a:rPr lang="en-US" altLang="ko-KR" sz="12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11</a:t>
            </a:r>
          </a:p>
          <a:p>
            <a:pPr>
              <a:lnSpc>
                <a:spcPct val="150000"/>
              </a:lnSpc>
            </a:pPr>
            <a:r>
              <a:rPr lang="en-US" altLang="ko-KR" sz="12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12</a:t>
            </a:r>
          </a:p>
          <a:p>
            <a:pPr>
              <a:lnSpc>
                <a:spcPct val="150000"/>
              </a:lnSpc>
            </a:pPr>
            <a:r>
              <a:rPr lang="en-US" altLang="ko-KR" sz="12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13</a:t>
            </a:r>
          </a:p>
          <a:p>
            <a:pPr>
              <a:lnSpc>
                <a:spcPct val="150000"/>
              </a:lnSpc>
            </a:pPr>
            <a:r>
              <a:rPr lang="en-US" altLang="ko-KR" sz="12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14</a:t>
            </a:r>
          </a:p>
          <a:p>
            <a:pPr>
              <a:lnSpc>
                <a:spcPct val="150000"/>
              </a:lnSpc>
            </a:pPr>
            <a:r>
              <a:rPr lang="en-US" altLang="ko-KR" sz="12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15</a:t>
            </a:r>
          </a:p>
          <a:p>
            <a:pPr>
              <a:lnSpc>
                <a:spcPct val="150000"/>
              </a:lnSpc>
            </a:pPr>
            <a:r>
              <a:rPr lang="en-US" altLang="ko-KR" sz="12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16</a:t>
            </a:r>
          </a:p>
          <a:p>
            <a:pPr>
              <a:lnSpc>
                <a:spcPct val="150000"/>
              </a:lnSpc>
            </a:pPr>
            <a:r>
              <a:rPr lang="en-US" altLang="ko-KR" sz="12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17</a:t>
            </a:r>
            <a:endParaRPr lang="ko-KR" altLang="en-US" sz="1200" dirty="0">
              <a:latin typeface="나눔스퀘어_ac Bold" panose="020B0600000101010101" pitchFamily="50" charset="-127"/>
              <a:ea typeface="나눔스퀘어_ac Bold" panose="020B0600000101010101" pitchFamily="50" charset="-127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B8430D7-5AC6-4FC7-B4BD-ACBEFA91BDEC}"/>
              </a:ext>
            </a:extLst>
          </p:cNvPr>
          <p:cNvSpPr txBox="1"/>
          <p:nvPr/>
        </p:nvSpPr>
        <p:spPr>
          <a:xfrm>
            <a:off x="8282764" y="1176021"/>
            <a:ext cx="1283627" cy="50517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200" dirty="0">
                <a:latin typeface="나눔스퀘어_ac Light" panose="020B0600000101010101" pitchFamily="50" charset="-127"/>
                <a:ea typeface="나눔스퀘어_ac Light" panose="020B0600000101010101" pitchFamily="50" charset="-127"/>
              </a:rPr>
              <a:t>사원관리</a:t>
            </a:r>
            <a:endParaRPr lang="en-US" altLang="ko-KR" sz="1200" dirty="0">
              <a:latin typeface="나눔스퀘어_ac Light" panose="020B0600000101010101" pitchFamily="50" charset="-127"/>
              <a:ea typeface="나눔스퀘어_ac Light" panose="020B0600000101010101" pitchFamily="50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1200" dirty="0">
                <a:latin typeface="나눔스퀘어_ac Light" panose="020B0600000101010101" pitchFamily="50" charset="-127"/>
                <a:ea typeface="나눔스퀘어_ac Light" panose="020B0600000101010101" pitchFamily="50" charset="-127"/>
              </a:rPr>
              <a:t>접속로그</a:t>
            </a:r>
            <a:endParaRPr lang="en-US" altLang="ko-KR" sz="1200" dirty="0">
              <a:latin typeface="나눔스퀘어_ac Light" panose="020B0600000101010101" pitchFamily="50" charset="-127"/>
              <a:ea typeface="나눔스퀘어_ac Light" panose="020B0600000101010101" pitchFamily="50" charset="-127"/>
            </a:endParaRPr>
          </a:p>
          <a:p>
            <a:pPr>
              <a:lnSpc>
                <a:spcPct val="150000"/>
              </a:lnSpc>
            </a:pPr>
            <a:endParaRPr lang="en-US" altLang="ko-KR" sz="1200" dirty="0">
              <a:latin typeface="나눔스퀘어_ac Light" panose="020B0600000101010101" pitchFamily="50" charset="-127"/>
              <a:ea typeface="나눔스퀘어_ac Light" panose="020B0600000101010101" pitchFamily="50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1200" dirty="0">
                <a:latin typeface="나눔스퀘어_ac Light" panose="020B0600000101010101" pitchFamily="50" charset="-127"/>
                <a:ea typeface="나눔스퀘어_ac Light" panose="020B0600000101010101" pitchFamily="50" charset="-127"/>
              </a:rPr>
              <a:t>기본설정</a:t>
            </a:r>
            <a:endParaRPr lang="en-US" altLang="ko-KR" sz="1200" dirty="0">
              <a:latin typeface="나눔스퀘어_ac Light" panose="020B0600000101010101" pitchFamily="50" charset="-127"/>
              <a:ea typeface="나눔스퀘어_ac Light" panose="020B0600000101010101" pitchFamily="50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1200" dirty="0">
                <a:latin typeface="나눔스퀘어_ac Light" panose="020B0600000101010101" pitchFamily="50" charset="-127"/>
                <a:ea typeface="나눔스퀘어_ac Light" panose="020B0600000101010101" pitchFamily="50" charset="-127"/>
              </a:rPr>
              <a:t>조직관리</a:t>
            </a:r>
            <a:endParaRPr lang="en-US" altLang="ko-KR" sz="1200" dirty="0">
              <a:latin typeface="나눔스퀘어_ac Light" panose="020B0600000101010101" pitchFamily="50" charset="-127"/>
              <a:ea typeface="나눔스퀘어_ac Light" panose="020B0600000101010101" pitchFamily="50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1200" dirty="0">
                <a:latin typeface="나눔스퀘어_ac Light" panose="020B0600000101010101" pitchFamily="50" charset="-127"/>
                <a:ea typeface="나눔스퀘어_ac Light" panose="020B0600000101010101" pitchFamily="50" charset="-127"/>
              </a:rPr>
              <a:t>분류관리</a:t>
            </a:r>
            <a:endParaRPr lang="en-US" altLang="ko-KR" sz="1200" dirty="0">
              <a:latin typeface="나눔스퀘어_ac Light" panose="020B0600000101010101" pitchFamily="50" charset="-127"/>
              <a:ea typeface="나눔스퀘어_ac Light" panose="020B0600000101010101" pitchFamily="50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1200" dirty="0">
                <a:latin typeface="나눔스퀘어_ac Light" panose="020B0600000101010101" pitchFamily="50" charset="-127"/>
                <a:ea typeface="나눔스퀘어_ac Light" panose="020B0600000101010101" pitchFamily="50" charset="-127"/>
              </a:rPr>
              <a:t>팝업관리</a:t>
            </a:r>
            <a:endParaRPr lang="en-US" altLang="ko-KR" sz="1200" dirty="0">
              <a:latin typeface="나눔스퀘어_ac Light" panose="020B0600000101010101" pitchFamily="50" charset="-127"/>
              <a:ea typeface="나눔스퀘어_ac Light" panose="020B0600000101010101" pitchFamily="50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1200" dirty="0">
                <a:latin typeface="나눔스퀘어_ac Light" panose="020B0600000101010101" pitchFamily="50" charset="-127"/>
                <a:ea typeface="나눔스퀘어_ac Light" panose="020B0600000101010101" pitchFamily="50" charset="-127"/>
              </a:rPr>
              <a:t>협업관리</a:t>
            </a:r>
            <a:endParaRPr lang="en-US" altLang="ko-KR" sz="1200" dirty="0">
              <a:latin typeface="나눔스퀘어_ac Light" panose="020B0600000101010101" pitchFamily="50" charset="-127"/>
              <a:ea typeface="나눔스퀘어_ac Light" panose="020B0600000101010101" pitchFamily="50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1200" dirty="0">
                <a:latin typeface="나눔스퀘어_ac Light" panose="020B0600000101010101" pitchFamily="50" charset="-127"/>
                <a:ea typeface="나눔스퀘어_ac Light" panose="020B0600000101010101" pitchFamily="50" charset="-127"/>
              </a:rPr>
              <a:t>결재관리</a:t>
            </a:r>
            <a:endParaRPr lang="en-US" altLang="ko-KR" sz="1200" dirty="0">
              <a:latin typeface="나눔스퀘어_ac Light" panose="020B0600000101010101" pitchFamily="50" charset="-127"/>
              <a:ea typeface="나눔스퀘어_ac Light" panose="020B0600000101010101" pitchFamily="50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1200" dirty="0">
                <a:latin typeface="나눔스퀘어_ac Light" panose="020B0600000101010101" pitchFamily="50" charset="-127"/>
                <a:ea typeface="나눔스퀘어_ac Light" panose="020B0600000101010101" pitchFamily="50" charset="-127"/>
              </a:rPr>
              <a:t>메일관리</a:t>
            </a:r>
            <a:endParaRPr lang="en-US" altLang="ko-KR" sz="1200" dirty="0">
              <a:latin typeface="나눔스퀘어_ac Light" panose="020B0600000101010101" pitchFamily="50" charset="-127"/>
              <a:ea typeface="나눔스퀘어_ac Light" panose="020B0600000101010101" pitchFamily="50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1200" dirty="0">
                <a:latin typeface="나눔스퀘어_ac Light" panose="020B0600000101010101" pitchFamily="50" charset="-127"/>
                <a:ea typeface="나눔스퀘어_ac Light" panose="020B0600000101010101" pitchFamily="50" charset="-127"/>
              </a:rPr>
              <a:t>주소록관리</a:t>
            </a:r>
            <a:endParaRPr lang="en-US" altLang="ko-KR" sz="1200" dirty="0">
              <a:latin typeface="나눔스퀘어_ac Light" panose="020B0600000101010101" pitchFamily="50" charset="-127"/>
              <a:ea typeface="나눔스퀘어_ac Light" panose="020B0600000101010101" pitchFamily="50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1200" dirty="0">
                <a:latin typeface="나눔스퀘어_ac Light" panose="020B0600000101010101" pitchFamily="50" charset="-127"/>
                <a:ea typeface="나눔스퀘어_ac Light" panose="020B0600000101010101" pitchFamily="50" charset="-127"/>
              </a:rPr>
              <a:t>일정관리</a:t>
            </a:r>
            <a:endParaRPr lang="en-US" altLang="ko-KR" sz="1200" dirty="0">
              <a:latin typeface="나눔스퀘어_ac Light" panose="020B0600000101010101" pitchFamily="50" charset="-127"/>
              <a:ea typeface="나눔스퀘어_ac Light" panose="020B0600000101010101" pitchFamily="50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1200" dirty="0">
                <a:latin typeface="나눔스퀘어_ac Light" panose="020B0600000101010101" pitchFamily="50" charset="-127"/>
                <a:ea typeface="나눔스퀘어_ac Light" panose="020B0600000101010101" pitchFamily="50" charset="-127"/>
              </a:rPr>
              <a:t>근태관리</a:t>
            </a:r>
            <a:endParaRPr lang="en-US" altLang="ko-KR" sz="1200" dirty="0">
              <a:latin typeface="나눔스퀘어_ac Light" panose="020B0600000101010101" pitchFamily="50" charset="-127"/>
              <a:ea typeface="나눔스퀘어_ac Light" panose="020B0600000101010101" pitchFamily="50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1200" dirty="0">
                <a:latin typeface="나눔스퀘어_ac Light" panose="020B0600000101010101" pitchFamily="50" charset="-127"/>
                <a:ea typeface="나눔스퀘어_ac Light" panose="020B0600000101010101" pitchFamily="50" charset="-127"/>
              </a:rPr>
              <a:t>문서관리</a:t>
            </a:r>
            <a:endParaRPr lang="en-US" altLang="ko-KR" sz="1200" dirty="0">
              <a:latin typeface="나눔스퀘어_ac Light" panose="020B0600000101010101" pitchFamily="50" charset="-127"/>
              <a:ea typeface="나눔스퀘어_ac Light" panose="020B0600000101010101" pitchFamily="50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1200" dirty="0">
                <a:latin typeface="나눔스퀘어_ac Light" panose="020B0600000101010101" pitchFamily="50" charset="-127"/>
                <a:ea typeface="나눔스퀘어_ac Light" panose="020B0600000101010101" pitchFamily="50" charset="-127"/>
              </a:rPr>
              <a:t>설문관리</a:t>
            </a:r>
            <a:endParaRPr lang="en-US" altLang="ko-KR" sz="1200" dirty="0">
              <a:latin typeface="나눔스퀘어_ac Light" panose="020B0600000101010101" pitchFamily="50" charset="-127"/>
              <a:ea typeface="나눔스퀘어_ac Light" panose="020B0600000101010101" pitchFamily="50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1200" dirty="0">
                <a:latin typeface="나눔스퀘어_ac Light" panose="020B0600000101010101" pitchFamily="50" charset="-127"/>
                <a:ea typeface="나눔스퀘어_ac Light" panose="020B0600000101010101" pitchFamily="50" charset="-127"/>
              </a:rPr>
              <a:t>휴가관리</a:t>
            </a:r>
            <a:endParaRPr lang="en-US" altLang="ko-KR" sz="1200" dirty="0">
              <a:latin typeface="나눔스퀘어_ac Light" panose="020B0600000101010101" pitchFamily="50" charset="-127"/>
              <a:ea typeface="나눔스퀘어_ac Light" panose="020B0600000101010101" pitchFamily="50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1200" dirty="0">
                <a:latin typeface="나눔스퀘어_ac Light" panose="020B0600000101010101" pitchFamily="50" charset="-127"/>
                <a:ea typeface="나눔스퀘어_ac Light" panose="020B0600000101010101" pitchFamily="50" charset="-127"/>
              </a:rPr>
              <a:t>계약관리</a:t>
            </a:r>
            <a:endParaRPr lang="en-US" altLang="ko-KR" sz="1200" dirty="0">
              <a:latin typeface="나눔스퀘어_ac Light" panose="020B0600000101010101" pitchFamily="50" charset="-127"/>
              <a:ea typeface="나눔스퀘어_ac Light" panose="020B0600000101010101" pitchFamily="50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1200" dirty="0">
                <a:latin typeface="나눔스퀘어_ac Light" panose="020B0600000101010101" pitchFamily="50" charset="-127"/>
                <a:ea typeface="나눔스퀘어_ac Light" panose="020B0600000101010101" pitchFamily="50" charset="-127"/>
              </a:rPr>
              <a:t>통계관리</a:t>
            </a:r>
            <a:endParaRPr lang="en-US" altLang="ko-KR" sz="1200" dirty="0">
              <a:latin typeface="나눔스퀘어_ac Light" panose="020B0600000101010101" pitchFamily="50" charset="-127"/>
              <a:ea typeface="나눔스퀘어_ac Light" panose="020B0600000101010101" pitchFamily="50" charset="-127"/>
            </a:endParaRPr>
          </a:p>
        </p:txBody>
      </p:sp>
      <p:pic>
        <p:nvPicPr>
          <p:cNvPr id="1025" name="Picture 1">
            <a:extLst>
              <a:ext uri="{FF2B5EF4-FFF2-40B4-BE49-F238E27FC236}">
                <a16:creationId xmlns:a16="http://schemas.microsoft.com/office/drawing/2014/main" id="{F3935A70-287C-4CB2-8EE0-21B9A8F669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715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8CB96848-11F8-4F16-A127-F50795D256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715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>
            <a:extLst>
              <a:ext uri="{FF2B5EF4-FFF2-40B4-BE49-F238E27FC236}">
                <a16:creationId xmlns:a16="http://schemas.microsoft.com/office/drawing/2014/main" id="{12D3E278-B03B-4043-8A26-1EF05ACB90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715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7A8F208D-E16F-419F-83D7-E4BA328CFB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715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>
            <a:extLst>
              <a:ext uri="{FF2B5EF4-FFF2-40B4-BE49-F238E27FC236}">
                <a16:creationId xmlns:a16="http://schemas.microsoft.com/office/drawing/2014/main" id="{E1BA8558-ABE6-4A22-A8FD-4DB9C2789F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715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FB60503F-F772-44CE-9BB3-7C23B4F186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715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>
            <a:extLst>
              <a:ext uri="{FF2B5EF4-FFF2-40B4-BE49-F238E27FC236}">
                <a16:creationId xmlns:a16="http://schemas.microsoft.com/office/drawing/2014/main" id="{EFE5A4F0-8995-4B7E-B2E7-ABD8CE1E2F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715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07A29E8B-93A1-442C-A05A-D8B0AC664F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715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>
            <a:extLst>
              <a:ext uri="{FF2B5EF4-FFF2-40B4-BE49-F238E27FC236}">
                <a16:creationId xmlns:a16="http://schemas.microsoft.com/office/drawing/2014/main" id="{45FC1345-CAF2-4229-87F3-278014F8D6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715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id="{B0D1D49F-804A-4248-B568-5D2B22E4C7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715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>
            <a:extLst>
              <a:ext uri="{FF2B5EF4-FFF2-40B4-BE49-F238E27FC236}">
                <a16:creationId xmlns:a16="http://schemas.microsoft.com/office/drawing/2014/main" id="{6027A622-7356-4C83-935E-4791A5897F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715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>
            <a:extLst>
              <a:ext uri="{FF2B5EF4-FFF2-40B4-BE49-F238E27FC236}">
                <a16:creationId xmlns:a16="http://schemas.microsoft.com/office/drawing/2014/main" id="{EC6DF4D3-0639-433C-ADAB-D174BF6C08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715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>
            <a:extLst>
              <a:ext uri="{FF2B5EF4-FFF2-40B4-BE49-F238E27FC236}">
                <a16:creationId xmlns:a16="http://schemas.microsoft.com/office/drawing/2014/main" id="{6AA688A4-7119-4F24-9252-AE7D659E05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715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>
            <a:extLst>
              <a:ext uri="{FF2B5EF4-FFF2-40B4-BE49-F238E27FC236}">
                <a16:creationId xmlns:a16="http://schemas.microsoft.com/office/drawing/2014/main" id="{4AB1E24F-6BF7-4A8D-9762-8526EE3664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715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9" name="Picture 15">
            <a:extLst>
              <a:ext uri="{FF2B5EF4-FFF2-40B4-BE49-F238E27FC236}">
                <a16:creationId xmlns:a16="http://schemas.microsoft.com/office/drawing/2014/main" id="{17245D4E-6940-4F5F-9CAC-11D52BEB7D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715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>
            <a:extLst>
              <a:ext uri="{FF2B5EF4-FFF2-40B4-BE49-F238E27FC236}">
                <a16:creationId xmlns:a16="http://schemas.microsoft.com/office/drawing/2014/main" id="{30894195-F6AE-4023-96D3-1F41FD918F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715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1" name="Picture 17">
            <a:extLst>
              <a:ext uri="{FF2B5EF4-FFF2-40B4-BE49-F238E27FC236}">
                <a16:creationId xmlns:a16="http://schemas.microsoft.com/office/drawing/2014/main" id="{9B67F106-4BD4-428C-9532-5833594F1A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715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>
            <a:extLst>
              <a:ext uri="{FF2B5EF4-FFF2-40B4-BE49-F238E27FC236}">
                <a16:creationId xmlns:a16="http://schemas.microsoft.com/office/drawing/2014/main" id="{CE65B8A0-A6FA-4F82-955A-97E5D7B93E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715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3" name="Picture 19">
            <a:extLst>
              <a:ext uri="{FF2B5EF4-FFF2-40B4-BE49-F238E27FC236}">
                <a16:creationId xmlns:a16="http://schemas.microsoft.com/office/drawing/2014/main" id="{93BEBB5E-1541-471A-AAB5-26551E1F02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715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>
            <a:extLst>
              <a:ext uri="{FF2B5EF4-FFF2-40B4-BE49-F238E27FC236}">
                <a16:creationId xmlns:a16="http://schemas.microsoft.com/office/drawing/2014/main" id="{F764FDDC-3E48-4E40-A9FA-1895B5429C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715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5" name="Picture 21">
            <a:extLst>
              <a:ext uri="{FF2B5EF4-FFF2-40B4-BE49-F238E27FC236}">
                <a16:creationId xmlns:a16="http://schemas.microsoft.com/office/drawing/2014/main" id="{C120C839-11AF-46C8-9E14-08CEA866F5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715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>
            <a:extLst>
              <a:ext uri="{FF2B5EF4-FFF2-40B4-BE49-F238E27FC236}">
                <a16:creationId xmlns:a16="http://schemas.microsoft.com/office/drawing/2014/main" id="{1933B5DA-89A3-403C-B448-8BBEC448A6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715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7" name="Picture 23">
            <a:extLst>
              <a:ext uri="{FF2B5EF4-FFF2-40B4-BE49-F238E27FC236}">
                <a16:creationId xmlns:a16="http://schemas.microsoft.com/office/drawing/2014/main" id="{45E506FE-4831-40DF-BF0D-F5C36E98E7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715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>
            <a:extLst>
              <a:ext uri="{FF2B5EF4-FFF2-40B4-BE49-F238E27FC236}">
                <a16:creationId xmlns:a16="http://schemas.microsoft.com/office/drawing/2014/main" id="{DECD3C94-CDD7-4AEE-8652-33673142BE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715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49025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26958424-B4F9-F1D8-59DE-7859C5C0CD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5183" y="4130213"/>
            <a:ext cx="5500060" cy="251028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8D3EC47-CF37-4392-A7F0-869B8D16D1F2}"/>
              </a:ext>
            </a:extLst>
          </p:cNvPr>
          <p:cNvSpPr txBox="1"/>
          <p:nvPr/>
        </p:nvSpPr>
        <p:spPr>
          <a:xfrm>
            <a:off x="255142" y="697537"/>
            <a:ext cx="224349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>
                <a:solidFill>
                  <a:srgbClr val="4285F4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기본설정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E1DB22E-C4F2-4DE7-A1E3-0AA1D07934EF}"/>
              </a:ext>
            </a:extLst>
          </p:cNvPr>
          <p:cNvSpPr txBox="1"/>
          <p:nvPr/>
        </p:nvSpPr>
        <p:spPr>
          <a:xfrm>
            <a:off x="3135184" y="184636"/>
            <a:ext cx="2162432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새게시판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43E820D-E6F4-40A4-AF17-ED4A679F7D37}"/>
              </a:ext>
            </a:extLst>
          </p:cNvPr>
          <p:cNvSpPr txBox="1"/>
          <p:nvPr/>
        </p:nvSpPr>
        <p:spPr>
          <a:xfrm>
            <a:off x="3135183" y="553188"/>
            <a:ext cx="8801675" cy="19395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lnSpc>
                <a:spcPts val="2000"/>
              </a:lnSpc>
              <a:buFontTx/>
              <a:buChar char="-"/>
            </a:pPr>
            <a:r>
              <a:rPr lang="ko-KR" altLang="en-US" sz="1100" dirty="0">
                <a:solidFill>
                  <a:prstClr val="black"/>
                </a:solidFill>
              </a:rPr>
              <a:t>새게시판 </a:t>
            </a: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새로운 게시판을 생성하는 기능을 제공하며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아래와 같은 다양한 </a:t>
            </a:r>
            <a:r>
              <a:rPr lang="ko-KR" altLang="ko-KR" sz="110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설정값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등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을 등록하여야 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lvl="1">
              <a:lnSpc>
                <a:spcPts val="2000"/>
              </a:lnSpc>
            </a:pP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- </a:t>
            </a: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일반 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- </a:t>
            </a: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일반적인 게시판 형태를 제공합니다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lvl="1">
              <a:lnSpc>
                <a:spcPts val="2000"/>
              </a:lnSpc>
            </a:pP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- </a:t>
            </a: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익명 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- </a:t>
            </a: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게시물 등록 시에 게시물 등록자를 저장하지 않아 게시물 등록이 익명 처리가 됩니다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.(</a:t>
            </a: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게시물 등록 시 비밀번호를 입력합니다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.)</a:t>
            </a:r>
          </a:p>
          <a:p>
            <a:pPr lvl="1">
              <a:lnSpc>
                <a:spcPts val="2000"/>
              </a:lnSpc>
            </a:pP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- </a:t>
            </a: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앨범 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– </a:t>
            </a: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앨범 형식의 게시물 목록 조회화면으로 제공합니다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marL="628650" lvl="1" indent="-171450">
              <a:lnSpc>
                <a:spcPts val="2000"/>
              </a:lnSpc>
              <a:buFontTx/>
              <a:buChar char="-"/>
            </a:pP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1:1 - </a:t>
            </a: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게시물 목록 조회 시에 일반 사용자는 자신의 등록 게시물만 제공 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/ </a:t>
            </a: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게시판 관리자는 모든 등록자의 게시물을 조회할 수 있습니다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>
              <a:lnSpc>
                <a:spcPct val="200000"/>
              </a:lnSpc>
            </a:pP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- </a:t>
            </a: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위치  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- </a:t>
            </a: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본 게시판이 생성될 위치를 정할 수 있습니다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>
              <a:lnSpc>
                <a:spcPts val="1900"/>
              </a:lnSpc>
            </a:pP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- </a:t>
            </a: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이름 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– </a:t>
            </a: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해당 게시판의 이름 설정할 수 있습니다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 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C6CB2F7-0A34-4703-A687-0F1F2B41BB8F}"/>
              </a:ext>
            </a:extLst>
          </p:cNvPr>
          <p:cNvSpPr txBox="1"/>
          <p:nvPr/>
        </p:nvSpPr>
        <p:spPr>
          <a:xfrm>
            <a:off x="3135184" y="2407428"/>
            <a:ext cx="8699444" cy="16009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</a:pP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- </a:t>
            </a: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옵션   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- </a:t>
            </a:r>
            <a:r>
              <a:rPr lang="ko-KR" altLang="en-US" sz="1100" dirty="0" err="1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의견란</a:t>
            </a: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사용 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– </a:t>
            </a: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게시물 조회 하단에 의견을 등록할 수 있는 기능을 제공합니다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lvl="1">
              <a:lnSpc>
                <a:spcPts val="2000"/>
              </a:lnSpc>
            </a:pP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- </a:t>
            </a: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좋아요 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– </a:t>
            </a: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게시물에 대해서 좋아요 투표를 할 수 있는 모드를 제공합니다</a:t>
            </a:r>
          </a:p>
          <a:p>
            <a:pPr lvl="1">
              <a:lnSpc>
                <a:spcPts val="2000"/>
              </a:lnSpc>
            </a:pP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- </a:t>
            </a: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상태 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– </a:t>
            </a: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예정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확인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진행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완료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보류 상태 설정 옵션을 제공합니다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lvl="1">
              <a:lnSpc>
                <a:spcPts val="2000"/>
              </a:lnSpc>
            </a:pP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- </a:t>
            </a: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이력공개 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– </a:t>
            </a: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리스트 페이지 오른쪽에 숫자표시 클릭 가능 여부를 결정하여 조회이력 공개를 설정할 수 있습니다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lvl="1">
              <a:lnSpc>
                <a:spcPts val="2000"/>
              </a:lnSpc>
            </a:pP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- </a:t>
            </a: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기간선택 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- </a:t>
            </a: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게시물 등록 시 날짜 표시가 되어 기간 확인이 가능합니다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lvl="1">
              <a:lnSpc>
                <a:spcPts val="2000"/>
              </a:lnSpc>
            </a:pP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- </a:t>
            </a: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승인 후 등록 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- </a:t>
            </a: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게시글 작성 시 게시판 관리자의 승인 후 등록할 것인지를 결정합니다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 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DCEAA77-2EFB-459B-8ADB-3E9D340FE178}"/>
              </a:ext>
            </a:extLst>
          </p:cNvPr>
          <p:cNvSpPr txBox="1"/>
          <p:nvPr/>
        </p:nvSpPr>
        <p:spPr>
          <a:xfrm>
            <a:off x="255141" y="3436328"/>
            <a:ext cx="2530589" cy="795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ko-KR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회사와 관련된 슬로건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로고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메인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페이지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로</a:t>
            </a: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고</a:t>
            </a:r>
            <a:r>
              <a:rPr lang="ko-KR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이미지 등 다양한 그룹웨어 사용과 관련된 기초적인 정보를 관리합니다</a:t>
            </a:r>
            <a:endParaRPr lang="ko-KR" altLang="en-US" sz="1050" dirty="0">
              <a:latin typeface="나눔스퀘어_ac Light" panose="020B0600000101010101" pitchFamily="50" charset="-127"/>
              <a:ea typeface="나눔스퀘어_ac Light" panose="020B0600000101010101" pitchFamily="50" charset="-127"/>
            </a:endParaRPr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23F098B1-AC56-4EDC-9101-74A1036CA3D9}"/>
              </a:ext>
            </a:extLst>
          </p:cNvPr>
          <p:cNvSpPr/>
          <p:nvPr/>
        </p:nvSpPr>
        <p:spPr>
          <a:xfrm>
            <a:off x="361471" y="3007519"/>
            <a:ext cx="1155385" cy="3248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기초설정</a:t>
            </a:r>
          </a:p>
        </p:txBody>
      </p:sp>
    </p:spTree>
    <p:extLst>
      <p:ext uri="{BB962C8B-B14F-4D97-AF65-F5344CB8AC3E}">
        <p14:creationId xmlns:p14="http://schemas.microsoft.com/office/powerpoint/2010/main" val="39019000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A02A2EED-D450-457E-36AC-53F9935918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5183" y="2296592"/>
            <a:ext cx="3985528" cy="319868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id="{A22E1C30-4011-4727-82FE-0EF59AD4DC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1230" y="3993670"/>
            <a:ext cx="5249588" cy="2012237"/>
          </a:xfrm>
          <a:prstGeom prst="rect">
            <a:avLst/>
          </a:prstGeom>
          <a:ln w="22225">
            <a:solidFill>
              <a:schemeClr val="accent4"/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8D3EC47-CF37-4392-A7F0-869B8D16D1F2}"/>
              </a:ext>
            </a:extLst>
          </p:cNvPr>
          <p:cNvSpPr txBox="1"/>
          <p:nvPr/>
        </p:nvSpPr>
        <p:spPr>
          <a:xfrm>
            <a:off x="255142" y="697537"/>
            <a:ext cx="224349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>
                <a:solidFill>
                  <a:srgbClr val="4285F4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기본설정</a:t>
            </a:r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2855298D-8130-4B24-AFF7-FFF4A5E5E7D9}"/>
              </a:ext>
            </a:extLst>
          </p:cNvPr>
          <p:cNvSpPr/>
          <p:nvPr/>
        </p:nvSpPr>
        <p:spPr>
          <a:xfrm>
            <a:off x="361471" y="3007519"/>
            <a:ext cx="1155385" cy="3248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기초설정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E1DB22E-C4F2-4DE7-A1E3-0AA1D07934EF}"/>
              </a:ext>
            </a:extLst>
          </p:cNvPr>
          <p:cNvSpPr txBox="1"/>
          <p:nvPr/>
        </p:nvSpPr>
        <p:spPr>
          <a:xfrm>
            <a:off x="3135184" y="184636"/>
            <a:ext cx="2162432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새게시판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43E820D-E6F4-40A4-AF17-ED4A679F7D37}"/>
              </a:ext>
            </a:extLst>
          </p:cNvPr>
          <p:cNvSpPr txBox="1"/>
          <p:nvPr/>
        </p:nvSpPr>
        <p:spPr>
          <a:xfrm>
            <a:off x="3135183" y="553188"/>
            <a:ext cx="8801675" cy="16009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</a:pP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- </a:t>
            </a: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관리자 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– </a:t>
            </a: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해당 게시판의 관리자를 설정할 수 있습니다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marL="171450" indent="-171450">
              <a:lnSpc>
                <a:spcPts val="2000"/>
              </a:lnSpc>
              <a:buFontTx/>
              <a:buChar char="-"/>
            </a:pP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쓰기권한 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– ‘</a:t>
            </a: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누구나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‘ </a:t>
            </a: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앞의 체크박스를 해지하면 조직도 창이 발생하며 여기서 세분화하여 권한 설정 가능합니다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 (</a:t>
            </a: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등급별로 사원권한을 설정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</a:p>
          <a:p>
            <a:pPr marL="171450" indent="-171450">
              <a:lnSpc>
                <a:spcPts val="2000"/>
              </a:lnSpc>
              <a:buFontTx/>
              <a:buChar char="-"/>
            </a:pP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읽기권한 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– ‘</a:t>
            </a: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누구나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‘ </a:t>
            </a: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앞의 체크박스를 해지하면 조직도 창이 발생하며 여기서 세분화하여 공유 설정 가능합니다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 (</a:t>
            </a: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등급별로 사원권한을 설정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</a:p>
          <a:p>
            <a:pPr>
              <a:lnSpc>
                <a:spcPts val="2000"/>
              </a:lnSpc>
            </a:pP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- </a:t>
            </a: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보존기간 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– </a:t>
            </a: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게시판 게시물의 보관기간을 설정할 수 있습니다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 </a:t>
            </a: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기간이 만료된다고 삭제되지는 않습니다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marL="171450" indent="-171450">
              <a:lnSpc>
                <a:spcPts val="2000"/>
              </a:lnSpc>
              <a:buFontTx/>
              <a:buChar char="-"/>
            </a:pP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메일동기화 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– </a:t>
            </a: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수신된 메일을 자동으로 게시판으로 등록할 수 있는 기능입니다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marL="171450" indent="-171450">
              <a:lnSpc>
                <a:spcPts val="2000"/>
              </a:lnSpc>
              <a:buFontTx/>
              <a:buChar char="-"/>
            </a:pP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양식적용 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– </a:t>
            </a: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양식 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HTML</a:t>
            </a: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로 편집하여 미리보기도 가능합니다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DCEAA77-2EFB-459B-8ADB-3E9D340FE178}"/>
              </a:ext>
            </a:extLst>
          </p:cNvPr>
          <p:cNvSpPr txBox="1"/>
          <p:nvPr/>
        </p:nvSpPr>
        <p:spPr>
          <a:xfrm>
            <a:off x="255141" y="3436328"/>
            <a:ext cx="2530589" cy="795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ko-KR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회사와 관련된 슬로건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로고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메인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페이지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로</a:t>
            </a: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고</a:t>
            </a:r>
            <a:r>
              <a:rPr lang="ko-KR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이미지 등 다양한 그룹웨어 사용과 관련된 기초적인 정보를 관리합니다</a:t>
            </a:r>
            <a:endParaRPr lang="ko-KR" altLang="en-US" sz="1050" dirty="0">
              <a:latin typeface="나눔스퀘어_ac Light" panose="020B0600000101010101" pitchFamily="50" charset="-127"/>
              <a:ea typeface="나눔스퀘어_ac Light" panose="020B0600000101010101" pitchFamily="50" charset="-127"/>
            </a:endParaRPr>
          </a:p>
        </p:txBody>
      </p:sp>
      <p:cxnSp>
        <p:nvCxnSpPr>
          <p:cNvPr id="13" name="직선 화살표 연결선 12">
            <a:extLst>
              <a:ext uri="{FF2B5EF4-FFF2-40B4-BE49-F238E27FC236}">
                <a16:creationId xmlns:a16="http://schemas.microsoft.com/office/drawing/2014/main" id="{B5FCCE10-1F76-40A6-A7D8-75CCDBAD5FAB}"/>
              </a:ext>
            </a:extLst>
          </p:cNvPr>
          <p:cNvCxnSpPr>
            <a:cxnSpLocks/>
          </p:cNvCxnSpPr>
          <p:nvPr/>
        </p:nvCxnSpPr>
        <p:spPr>
          <a:xfrm>
            <a:off x="3911838" y="5282758"/>
            <a:ext cx="1555512" cy="0"/>
          </a:xfrm>
          <a:prstGeom prst="straightConnector1">
            <a:avLst/>
          </a:prstGeom>
          <a:ln w="19050" cmpd="sng">
            <a:solidFill>
              <a:schemeClr val="accent4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6136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>
            <a:extLst>
              <a:ext uri="{FF2B5EF4-FFF2-40B4-BE49-F238E27FC236}">
                <a16:creationId xmlns:a16="http://schemas.microsoft.com/office/drawing/2014/main" id="{C78FD2CD-C3A4-3F6C-4BE9-E1E520D765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5183" y="2238107"/>
            <a:ext cx="6598097" cy="239644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8D3EC47-CF37-4392-A7F0-869B8D16D1F2}"/>
              </a:ext>
            </a:extLst>
          </p:cNvPr>
          <p:cNvSpPr txBox="1"/>
          <p:nvPr/>
        </p:nvSpPr>
        <p:spPr>
          <a:xfrm>
            <a:off x="255142" y="697537"/>
            <a:ext cx="224349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>
                <a:solidFill>
                  <a:srgbClr val="4285F4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분류관리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B546E57-939E-4832-A0CC-2604061C5CA6}"/>
              </a:ext>
            </a:extLst>
          </p:cNvPr>
          <p:cNvSpPr txBox="1"/>
          <p:nvPr/>
        </p:nvSpPr>
        <p:spPr>
          <a:xfrm>
            <a:off x="255141" y="3436328"/>
            <a:ext cx="2530589" cy="1275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사내비품 등의 자원을 등록하고 관리합니다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 </a:t>
            </a: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다양한 형태의 사내자원을 무한대로 생성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분류화 가능하고 이에 대해서 기본값 설정과 권한설정 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조회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작성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을 할 수 있는 등 다양하게 관리할 수 있습니다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lang="ko-KR" altLang="ko-KR" sz="105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2855298D-8130-4B24-AFF7-FFF4A5E5E7D9}"/>
              </a:ext>
            </a:extLst>
          </p:cNvPr>
          <p:cNvSpPr/>
          <p:nvPr/>
        </p:nvSpPr>
        <p:spPr>
          <a:xfrm>
            <a:off x="361471" y="3007519"/>
            <a:ext cx="1155385" cy="3248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사내자원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0356534-F8AB-411A-8E17-AC862E6A09E1}"/>
              </a:ext>
            </a:extLst>
          </p:cNvPr>
          <p:cNvSpPr txBox="1"/>
          <p:nvPr/>
        </p:nvSpPr>
        <p:spPr>
          <a:xfrm>
            <a:off x="3140264" y="184355"/>
            <a:ext cx="3126423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관리 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&gt; 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분류관리 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&gt; 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사내자원</a:t>
            </a:r>
            <a:endParaRPr lang="ko-KR" altLang="en-US" sz="1400" b="1" dirty="0">
              <a:latin typeface="나눔스퀘어_ac Light" panose="020B0600000101010101" pitchFamily="50" charset="-127"/>
              <a:ea typeface="나눔스퀘어_ac Light" panose="020B0600000101010101" pitchFamily="50" charset="-127"/>
            </a:endParaRPr>
          </a:p>
        </p:txBody>
      </p:sp>
      <p:cxnSp>
        <p:nvCxnSpPr>
          <p:cNvPr id="15" name="직선 화살표 연결선 14">
            <a:extLst>
              <a:ext uri="{FF2B5EF4-FFF2-40B4-BE49-F238E27FC236}">
                <a16:creationId xmlns:a16="http://schemas.microsoft.com/office/drawing/2014/main" id="{BAA228C7-55BD-4825-ACC0-FD8841E382EE}"/>
              </a:ext>
            </a:extLst>
          </p:cNvPr>
          <p:cNvCxnSpPr>
            <a:cxnSpLocks/>
          </p:cNvCxnSpPr>
          <p:nvPr/>
        </p:nvCxnSpPr>
        <p:spPr>
          <a:xfrm>
            <a:off x="8827880" y="2541538"/>
            <a:ext cx="0" cy="521019"/>
          </a:xfrm>
          <a:prstGeom prst="straightConnector1">
            <a:avLst/>
          </a:prstGeom>
          <a:ln w="19050" cmpd="sng">
            <a:solidFill>
              <a:schemeClr val="accent4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D3BC7D43-7B15-481E-9B5A-12E0FBC713E8}"/>
              </a:ext>
            </a:extLst>
          </p:cNvPr>
          <p:cNvSpPr txBox="1"/>
          <p:nvPr/>
        </p:nvSpPr>
        <p:spPr>
          <a:xfrm>
            <a:off x="3140263" y="669103"/>
            <a:ext cx="8454329" cy="13553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sz="1100" dirty="0" err="1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새폴더</a:t>
            </a:r>
            <a:endParaRPr lang="en-US" altLang="ko-KR" sz="1100" dirty="0">
              <a:solidFill>
                <a:prstClr val="black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lvl="0">
              <a:lnSpc>
                <a:spcPct val="150000"/>
              </a:lnSpc>
            </a:pP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-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위치 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-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본 폴더가 생성될 위치를 정할 수 있습니다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lvl="0">
              <a:lnSpc>
                <a:spcPct val="150000"/>
              </a:lnSpc>
            </a:pP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-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이름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–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해당 폴더의 이름 설정할 수 있습니다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lvl="0">
              <a:lnSpc>
                <a:spcPct val="150000"/>
              </a:lnSpc>
            </a:pP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-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읽기권한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-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등급별로 사원권한을 설정할 수 있으며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＇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누구나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‘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앞의 체크박스를 해지하면 조직도 창이 발생하며 여기서 세분화하여 권한설정 가능합니다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</p:txBody>
      </p:sp>
      <p:pic>
        <p:nvPicPr>
          <p:cNvPr id="11" name="그림 10">
            <a:extLst>
              <a:ext uri="{FF2B5EF4-FFF2-40B4-BE49-F238E27FC236}">
                <a16:creationId xmlns:a16="http://schemas.microsoft.com/office/drawing/2014/main" id="{86AAE638-7176-89F6-38AF-993283E8AD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47558" y="3185964"/>
            <a:ext cx="5514019" cy="2448363"/>
          </a:xfrm>
          <a:prstGeom prst="rect">
            <a:avLst/>
          </a:prstGeom>
          <a:ln w="19050">
            <a:solidFill>
              <a:schemeClr val="accent4"/>
            </a:solidFill>
          </a:ln>
        </p:spPr>
      </p:pic>
    </p:spTree>
    <p:extLst>
      <p:ext uri="{BB962C8B-B14F-4D97-AF65-F5344CB8AC3E}">
        <p14:creationId xmlns:p14="http://schemas.microsoft.com/office/powerpoint/2010/main" val="40833856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8E5C5613-E767-51A5-AD4D-58D99B64EF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7014" y="1988168"/>
            <a:ext cx="5734050" cy="325446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8D3EC47-CF37-4392-A7F0-869B8D16D1F2}"/>
              </a:ext>
            </a:extLst>
          </p:cNvPr>
          <p:cNvSpPr txBox="1"/>
          <p:nvPr/>
        </p:nvSpPr>
        <p:spPr>
          <a:xfrm>
            <a:off x="255142" y="697537"/>
            <a:ext cx="224349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>
                <a:solidFill>
                  <a:srgbClr val="4285F4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분류관리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B546E57-939E-4832-A0CC-2604061C5CA6}"/>
              </a:ext>
            </a:extLst>
          </p:cNvPr>
          <p:cNvSpPr txBox="1"/>
          <p:nvPr/>
        </p:nvSpPr>
        <p:spPr>
          <a:xfrm>
            <a:off x="255141" y="3436328"/>
            <a:ext cx="2530589" cy="1275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사내비품 등의 자원을 등록하고 관리합니다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 </a:t>
            </a: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다양한 형태의 사내자원을 무한대로 생성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분류화 가능하고 이에 대해서 기본값 설정과 권한설정 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조회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작성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을 할 수 있는 등 다양하게 관리할 수 있습니다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lang="ko-KR" altLang="ko-KR" sz="105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2855298D-8130-4B24-AFF7-FFF4A5E5E7D9}"/>
              </a:ext>
            </a:extLst>
          </p:cNvPr>
          <p:cNvSpPr/>
          <p:nvPr/>
        </p:nvSpPr>
        <p:spPr>
          <a:xfrm>
            <a:off x="361471" y="3007519"/>
            <a:ext cx="1155385" cy="3248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사내자원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0356534-F8AB-411A-8E17-AC862E6A09E1}"/>
              </a:ext>
            </a:extLst>
          </p:cNvPr>
          <p:cNvSpPr txBox="1"/>
          <p:nvPr/>
        </p:nvSpPr>
        <p:spPr>
          <a:xfrm>
            <a:off x="3140264" y="184355"/>
            <a:ext cx="3126423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관리 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&gt; 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분류관리 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&gt; 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사내자원</a:t>
            </a:r>
            <a:endParaRPr lang="ko-KR" altLang="en-US" sz="1400" b="1" dirty="0">
              <a:latin typeface="나눔스퀘어_ac Light" panose="020B0600000101010101" pitchFamily="50" charset="-127"/>
              <a:ea typeface="나눔스퀘어_ac Light" panose="020B0600000101010101" pitchFamily="50" charset="-127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1B0CB06-C362-4B51-AFE6-178CC6330725}"/>
              </a:ext>
            </a:extLst>
          </p:cNvPr>
          <p:cNvSpPr txBox="1"/>
          <p:nvPr/>
        </p:nvSpPr>
        <p:spPr>
          <a:xfrm>
            <a:off x="3139471" y="5351285"/>
            <a:ext cx="8569137" cy="13322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- </a:t>
            </a: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위치  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- </a:t>
            </a: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본  자원이 생성될 위치를 정할 수 있습니다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- </a:t>
            </a: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이름 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– </a:t>
            </a: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자원의 이름 설정할 수 있습니다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- </a:t>
            </a: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관리자 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– </a:t>
            </a: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해당 게시판의 관리자를 설정할 수 있습니다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- </a:t>
            </a: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쓰기권한 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– ‘</a:t>
            </a: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누구나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‘ </a:t>
            </a: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앞의 체크박스를 해지하면 조직도 창이 발생하며 여기서 세분화하여 권한 설정 가능합니다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 (</a:t>
            </a: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등급별로 사원권한을 설정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- </a:t>
            </a: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읽기권한 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– ’</a:t>
            </a: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누구나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‘ </a:t>
            </a: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앞의 체크박스를 해지하면 조직도 창이 발생하며 여기서 세분화하여 권한 설정 가능합니다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 (</a:t>
            </a: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등급별로 사원권한을 설정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E896FF6-67DE-41F4-9D8F-AFB20DEA8D93}"/>
              </a:ext>
            </a:extLst>
          </p:cNvPr>
          <p:cNvSpPr txBox="1"/>
          <p:nvPr/>
        </p:nvSpPr>
        <p:spPr>
          <a:xfrm>
            <a:off x="3140263" y="549841"/>
            <a:ext cx="8568345" cy="13322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sz="1100" dirty="0" err="1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새분류</a:t>
            </a:r>
            <a:endParaRPr lang="en-US" altLang="ko-KR" sz="1100" dirty="0">
              <a:solidFill>
                <a:prstClr val="black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- </a:t>
            </a: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일반 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- </a:t>
            </a: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일반 자원에 대한 예약기능을 제공합니다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- </a:t>
            </a: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회의실 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- </a:t>
            </a: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회의실 자원에 대한 예약기능을 제공합니다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- </a:t>
            </a: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차량 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- </a:t>
            </a: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차량 자원에 대한 예약기능과 자동차 운행 기록을 작성하는 기능을 제공합니다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- </a:t>
            </a: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전산기기 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- </a:t>
            </a: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전산기기 자원에 대한 예약기능을 제공합니다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lang="en-US" altLang="ko-KR" sz="11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23002778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1133EC3C-3B30-0238-7AA0-C958BBD067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6742" y="973599"/>
            <a:ext cx="5727271" cy="347918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8D3EC47-CF37-4392-A7F0-869B8D16D1F2}"/>
              </a:ext>
            </a:extLst>
          </p:cNvPr>
          <p:cNvSpPr txBox="1"/>
          <p:nvPr/>
        </p:nvSpPr>
        <p:spPr>
          <a:xfrm>
            <a:off x="255142" y="697537"/>
            <a:ext cx="224349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>
                <a:solidFill>
                  <a:srgbClr val="4285F4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팝업관리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B546E57-939E-4832-A0CC-2604061C5CA6}"/>
              </a:ext>
            </a:extLst>
          </p:cNvPr>
          <p:cNvSpPr txBox="1"/>
          <p:nvPr/>
        </p:nvSpPr>
        <p:spPr>
          <a:xfrm>
            <a:off x="255141" y="3436328"/>
            <a:ext cx="2530589" cy="548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ko-KR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그룹웨어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로그인 시에 사용자들에게 팝업으로 공지할 수 있는 기능</a:t>
            </a:r>
            <a:endParaRPr lang="en-US" altLang="ko-KR" sz="105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2855298D-8130-4B24-AFF7-FFF4A5E5E7D9}"/>
              </a:ext>
            </a:extLst>
          </p:cNvPr>
          <p:cNvSpPr/>
          <p:nvPr/>
        </p:nvSpPr>
        <p:spPr>
          <a:xfrm>
            <a:off x="361471" y="3007519"/>
            <a:ext cx="1157767" cy="3248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 err="1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새팝업</a:t>
            </a:r>
            <a:endParaRPr lang="ko-KR" altLang="en-US" sz="1400" dirty="0">
              <a:latin typeface="나눔스퀘어_ac ExtraBold" panose="020B0600000101010101" pitchFamily="50" charset="-127"/>
              <a:ea typeface="나눔스퀘어_ac ExtraBold" panose="020B0600000101010101" pitchFamily="50" charset="-127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0356534-F8AB-411A-8E17-AC862E6A09E1}"/>
              </a:ext>
            </a:extLst>
          </p:cNvPr>
          <p:cNvSpPr txBox="1"/>
          <p:nvPr/>
        </p:nvSpPr>
        <p:spPr>
          <a:xfrm>
            <a:off x="3140264" y="184355"/>
            <a:ext cx="3126423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관리 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&gt; 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팝업관리</a:t>
            </a:r>
            <a:endParaRPr lang="ko-KR" altLang="en-US" sz="1400" b="1" dirty="0">
              <a:latin typeface="나눔스퀘어_ac Light" panose="020B0600000101010101" pitchFamily="50" charset="-127"/>
              <a:ea typeface="나눔스퀘어_ac Light" panose="020B0600000101010101" pitchFamily="50" charset="-127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E896FF6-67DE-41F4-9D8F-AFB20DEA8D93}"/>
              </a:ext>
            </a:extLst>
          </p:cNvPr>
          <p:cNvSpPr txBox="1"/>
          <p:nvPr/>
        </p:nvSpPr>
        <p:spPr>
          <a:xfrm>
            <a:off x="3140263" y="549841"/>
            <a:ext cx="8568345" cy="3166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-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사용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–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본 팝업을 사용할지 여부를 결정합니다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A7FB5A7-596F-45B0-816E-B72254ACE290}"/>
              </a:ext>
            </a:extLst>
          </p:cNvPr>
          <p:cNvSpPr txBox="1"/>
          <p:nvPr/>
        </p:nvSpPr>
        <p:spPr>
          <a:xfrm>
            <a:off x="3140263" y="4544205"/>
            <a:ext cx="8568345" cy="20940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-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제목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– </a:t>
            </a:r>
            <a:r>
              <a:rPr lang="ko-KR" altLang="en-US" sz="110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팝업창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제목 입력합니다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lvl="0">
              <a:lnSpc>
                <a:spcPct val="150000"/>
              </a:lnSpc>
            </a:pP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-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크기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–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팝업창의 가로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세로 크기를 결정합니다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 </a:t>
            </a:r>
          </a:p>
          <a:p>
            <a:pPr lvl="0">
              <a:lnSpc>
                <a:spcPct val="150000"/>
              </a:lnSpc>
            </a:pP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-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기간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– 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팝업공지를 적용할 기간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(FROM, TO)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을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설정합니다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lvl="0">
              <a:lnSpc>
                <a:spcPct val="150000"/>
              </a:lnSpc>
            </a:pP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-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수신자 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- 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팝업공지를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수신자를 지정하여 일부에게만 보이게 처리할 수 있습니다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lang="ko-KR" altLang="ko-KR" sz="11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lvl="0">
              <a:lnSpc>
                <a:spcPct val="150000"/>
              </a:lnSpc>
            </a:pP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-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옵션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 - </a:t>
            </a:r>
            <a:r>
              <a:rPr lang="ko-KR" altLang="en-US" sz="110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사용안함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-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사용하지 않게 처리합니다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lvl="0">
              <a:lnSpc>
                <a:spcPct val="150000"/>
              </a:lnSpc>
            </a:pP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           -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하루동안 이 창을 열지 않음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– </a:t>
            </a:r>
            <a:r>
              <a:rPr lang="ko-KR" altLang="en-US" sz="110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팝업창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하단에 하루동안 이 창을 열지 않음 체크박스 생성</a:t>
            </a:r>
            <a:endParaRPr lang="en-US" altLang="ko-KR" sz="11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lvl="0">
              <a:lnSpc>
                <a:spcPct val="150000"/>
              </a:lnSpc>
            </a:pP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           - 1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주일 동안 이 창을 열지 않음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– </a:t>
            </a:r>
            <a:r>
              <a:rPr lang="ko-KR" altLang="en-US" sz="110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팝업창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하단에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1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주일 동안 이 창을 열지 않음 체크박스 생성</a:t>
            </a:r>
            <a:endParaRPr lang="en-US" altLang="ko-KR" sz="11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lvl="0">
              <a:lnSpc>
                <a:spcPct val="150000"/>
              </a:lnSpc>
            </a:pP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          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-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더 이상 이 창을 열지 않음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- </a:t>
            </a:r>
            <a:r>
              <a:rPr lang="ko-KR" altLang="en-US" sz="110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팝업창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하단에 더 이상 이 창을 열지 않음 체크박스 생성</a:t>
            </a:r>
            <a:endParaRPr lang="en-US" altLang="ko-KR" sz="11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cxnSp>
        <p:nvCxnSpPr>
          <p:cNvPr id="26" name="직선 화살표 연결선 25">
            <a:extLst>
              <a:ext uri="{FF2B5EF4-FFF2-40B4-BE49-F238E27FC236}">
                <a16:creationId xmlns:a16="http://schemas.microsoft.com/office/drawing/2014/main" id="{9A29C4EC-76D0-452E-A49B-F1F99BBB560C}"/>
              </a:ext>
            </a:extLst>
          </p:cNvPr>
          <p:cNvCxnSpPr>
            <a:cxnSpLocks/>
          </p:cNvCxnSpPr>
          <p:nvPr/>
        </p:nvCxnSpPr>
        <p:spPr>
          <a:xfrm>
            <a:off x="9603885" y="1490498"/>
            <a:ext cx="0" cy="326326"/>
          </a:xfrm>
          <a:prstGeom prst="straightConnector1">
            <a:avLst/>
          </a:prstGeom>
          <a:ln w="19050" cmpd="sng">
            <a:solidFill>
              <a:schemeClr val="accent4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직선 화살표 연결선 16">
            <a:extLst>
              <a:ext uri="{FF2B5EF4-FFF2-40B4-BE49-F238E27FC236}">
                <a16:creationId xmlns:a16="http://schemas.microsoft.com/office/drawing/2014/main" id="{FB2387A3-5961-44B3-A73B-29FF1A834412}"/>
              </a:ext>
            </a:extLst>
          </p:cNvPr>
          <p:cNvCxnSpPr>
            <a:cxnSpLocks/>
          </p:cNvCxnSpPr>
          <p:nvPr/>
        </p:nvCxnSpPr>
        <p:spPr>
          <a:xfrm>
            <a:off x="4544250" y="2505479"/>
            <a:ext cx="1843850" cy="0"/>
          </a:xfrm>
          <a:prstGeom prst="straightConnector1">
            <a:avLst/>
          </a:prstGeom>
          <a:ln w="19050" cmpd="sng">
            <a:solidFill>
              <a:schemeClr val="accent4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그림 10">
            <a:extLst>
              <a:ext uri="{FF2B5EF4-FFF2-40B4-BE49-F238E27FC236}">
                <a16:creationId xmlns:a16="http://schemas.microsoft.com/office/drawing/2014/main" id="{25151025-7814-2323-C192-BCA0402988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9254" y="1885154"/>
            <a:ext cx="5157122" cy="2244730"/>
          </a:xfrm>
          <a:prstGeom prst="rect">
            <a:avLst/>
          </a:prstGeom>
          <a:ln w="19050">
            <a:solidFill>
              <a:schemeClr val="accent4"/>
            </a:solidFill>
          </a:ln>
        </p:spPr>
      </p:pic>
    </p:spTree>
    <p:extLst>
      <p:ext uri="{BB962C8B-B14F-4D97-AF65-F5344CB8AC3E}">
        <p14:creationId xmlns:p14="http://schemas.microsoft.com/office/powerpoint/2010/main" val="417756832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0B301412-CC31-2EBB-0E13-4EF877DC17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2946" y="1606871"/>
            <a:ext cx="6825360" cy="42030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8B546E57-939E-4832-A0CC-2604061C5CA6}"/>
              </a:ext>
            </a:extLst>
          </p:cNvPr>
          <p:cNvSpPr txBox="1"/>
          <p:nvPr/>
        </p:nvSpPr>
        <p:spPr>
          <a:xfrm>
            <a:off x="255141" y="3436328"/>
            <a:ext cx="2530589" cy="3064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프로젝트의 현재 상황을 나타냅니다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1231E52-B29C-41EB-8312-74F3B63C9826}"/>
              </a:ext>
            </a:extLst>
          </p:cNvPr>
          <p:cNvSpPr txBox="1"/>
          <p:nvPr/>
        </p:nvSpPr>
        <p:spPr>
          <a:xfrm>
            <a:off x="255142" y="697537"/>
            <a:ext cx="224349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>
                <a:solidFill>
                  <a:srgbClr val="4285F4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협업관리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7AB2F8A-CAB8-4A38-AB6F-DB22A76E0CC3}"/>
              </a:ext>
            </a:extLst>
          </p:cNvPr>
          <p:cNvSpPr txBox="1"/>
          <p:nvPr/>
        </p:nvSpPr>
        <p:spPr>
          <a:xfrm>
            <a:off x="3140264" y="184355"/>
            <a:ext cx="4211512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관리 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&gt; 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협업관리 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&gt; 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설정</a:t>
            </a:r>
            <a:endParaRPr lang="ko-KR" altLang="en-US" sz="1400" b="1" dirty="0">
              <a:latin typeface="나눔스퀘어_ac Light" panose="020B0600000101010101" pitchFamily="50" charset="-127"/>
              <a:ea typeface="나눔스퀘어_ac Light" panose="020B0600000101010101" pitchFamily="50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62FB07C-24D6-4900-8D59-018556DB49FA}"/>
              </a:ext>
            </a:extLst>
          </p:cNvPr>
          <p:cNvSpPr txBox="1"/>
          <p:nvPr/>
        </p:nvSpPr>
        <p:spPr>
          <a:xfrm>
            <a:off x="3140263" y="669103"/>
            <a:ext cx="8454329" cy="3160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Tx/>
              <a:buChar char="-"/>
            </a:pP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프로젝트별 각 사용할 권한 및 최대 용량을 설정할 수 있습니다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lang="en-US" altLang="ko-KR" sz="1100" dirty="0"/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A4BDEA54-AA02-423B-BB20-E9457B767977}"/>
              </a:ext>
            </a:extLst>
          </p:cNvPr>
          <p:cNvSpPr/>
          <p:nvPr/>
        </p:nvSpPr>
        <p:spPr>
          <a:xfrm>
            <a:off x="361471" y="3007519"/>
            <a:ext cx="1162529" cy="3248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전체현황</a:t>
            </a:r>
          </a:p>
        </p:txBody>
      </p:sp>
    </p:spTree>
    <p:extLst>
      <p:ext uri="{BB962C8B-B14F-4D97-AF65-F5344CB8AC3E}">
        <p14:creationId xmlns:p14="http://schemas.microsoft.com/office/powerpoint/2010/main" val="139900207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FAE2243B-AFDD-1619-BFD6-0E455663DA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4600" y="1525813"/>
            <a:ext cx="7087021" cy="468584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8B546E57-939E-4832-A0CC-2604061C5CA6}"/>
              </a:ext>
            </a:extLst>
          </p:cNvPr>
          <p:cNvSpPr txBox="1"/>
          <p:nvPr/>
        </p:nvSpPr>
        <p:spPr>
          <a:xfrm>
            <a:off x="255141" y="3436328"/>
            <a:ext cx="2530589" cy="3064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프로젝트의 현재 상황을 나타냅니다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1231E52-B29C-41EB-8312-74F3B63C9826}"/>
              </a:ext>
            </a:extLst>
          </p:cNvPr>
          <p:cNvSpPr txBox="1"/>
          <p:nvPr/>
        </p:nvSpPr>
        <p:spPr>
          <a:xfrm>
            <a:off x="255142" y="697537"/>
            <a:ext cx="224349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>
                <a:solidFill>
                  <a:srgbClr val="4285F4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협업관리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7AB2F8A-CAB8-4A38-AB6F-DB22A76E0CC3}"/>
              </a:ext>
            </a:extLst>
          </p:cNvPr>
          <p:cNvSpPr txBox="1"/>
          <p:nvPr/>
        </p:nvSpPr>
        <p:spPr>
          <a:xfrm>
            <a:off x="3140264" y="184355"/>
            <a:ext cx="4211512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관리 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&gt; 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협업관리 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&gt; 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전체현황</a:t>
            </a:r>
            <a:endParaRPr lang="ko-KR" altLang="en-US" sz="1400" b="1" dirty="0">
              <a:latin typeface="나눔스퀘어_ac Light" panose="020B0600000101010101" pitchFamily="50" charset="-127"/>
              <a:ea typeface="나눔스퀘어_ac Light" panose="020B0600000101010101" pitchFamily="50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62FB07C-24D6-4900-8D59-018556DB49FA}"/>
              </a:ext>
            </a:extLst>
          </p:cNvPr>
          <p:cNvSpPr txBox="1"/>
          <p:nvPr/>
        </p:nvSpPr>
        <p:spPr>
          <a:xfrm>
            <a:off x="3140263" y="669103"/>
            <a:ext cx="8454329" cy="5674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Tx/>
              <a:buChar char="-"/>
            </a:pP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각 프로젝트의 게시물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사용량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참여 등 현재 상황을 조회할 수 있습니다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endParaRPr lang="en-US" altLang="ko-KR" sz="11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171450" indent="-171450">
              <a:lnSpc>
                <a:spcPct val="150000"/>
              </a:lnSpc>
              <a:buFontTx/>
              <a:buChar char="-"/>
            </a:pP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각 프로젝트마다 관리 가능합니다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lang="en-US" altLang="ko-KR" sz="1100" dirty="0"/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A4BDEA54-AA02-423B-BB20-E9457B767977}"/>
              </a:ext>
            </a:extLst>
          </p:cNvPr>
          <p:cNvSpPr/>
          <p:nvPr/>
        </p:nvSpPr>
        <p:spPr>
          <a:xfrm>
            <a:off x="361471" y="3007519"/>
            <a:ext cx="1162529" cy="3248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전체현황</a:t>
            </a: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B32AC409-5773-8843-26A1-37FAC4AE82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6428" y="3439310"/>
            <a:ext cx="4951482" cy="2785901"/>
          </a:xfrm>
          <a:prstGeom prst="rect">
            <a:avLst/>
          </a:prstGeom>
          <a:ln w="19050">
            <a:solidFill>
              <a:schemeClr val="accent4"/>
            </a:solidFill>
          </a:ln>
          <a:effectLst/>
        </p:spPr>
      </p:pic>
    </p:spTree>
    <p:extLst>
      <p:ext uri="{BB962C8B-B14F-4D97-AF65-F5344CB8AC3E}">
        <p14:creationId xmlns:p14="http://schemas.microsoft.com/office/powerpoint/2010/main" val="7100460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307A0C7A-50EC-55A2-41AB-38EECEF74B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8932" y="4142478"/>
            <a:ext cx="6351006" cy="218852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8D3EC47-CF37-4392-A7F0-869B8D16D1F2}"/>
              </a:ext>
            </a:extLst>
          </p:cNvPr>
          <p:cNvSpPr txBox="1"/>
          <p:nvPr/>
        </p:nvSpPr>
        <p:spPr>
          <a:xfrm>
            <a:off x="255142" y="697537"/>
            <a:ext cx="224349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>
                <a:solidFill>
                  <a:srgbClr val="4285F4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결재관리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B546E57-939E-4832-A0CC-2604061C5CA6}"/>
              </a:ext>
            </a:extLst>
          </p:cNvPr>
          <p:cNvSpPr txBox="1"/>
          <p:nvPr/>
        </p:nvSpPr>
        <p:spPr>
          <a:xfrm>
            <a:off x="255141" y="3436328"/>
            <a:ext cx="2530589" cy="548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ko-KR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관리자가 </a:t>
            </a: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결재를 설정할 수 있는 기능을 제공합니다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2855298D-8130-4B24-AFF7-FFF4A5E5E7D9}"/>
              </a:ext>
            </a:extLst>
          </p:cNvPr>
          <p:cNvSpPr/>
          <p:nvPr/>
        </p:nvSpPr>
        <p:spPr>
          <a:xfrm>
            <a:off x="361471" y="3007519"/>
            <a:ext cx="1153293" cy="3248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결재옵션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0356534-F8AB-411A-8E17-AC862E6A09E1}"/>
              </a:ext>
            </a:extLst>
          </p:cNvPr>
          <p:cNvSpPr txBox="1"/>
          <p:nvPr/>
        </p:nvSpPr>
        <p:spPr>
          <a:xfrm>
            <a:off x="3140264" y="184355"/>
            <a:ext cx="3126423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관리 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&gt; 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결재관리 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&gt; 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결재옵션</a:t>
            </a:r>
            <a:endParaRPr lang="ko-KR" altLang="en-US" sz="1400" b="1" dirty="0">
              <a:latin typeface="나눔스퀘어_ac Light" panose="020B0600000101010101" pitchFamily="50" charset="-127"/>
              <a:ea typeface="나눔스퀘어_ac Light" panose="020B0600000101010101" pitchFamily="50" charset="-127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D5B3049-BCBF-4AEE-8B83-9CCCB47B3383}"/>
              </a:ext>
            </a:extLst>
          </p:cNvPr>
          <p:cNvSpPr txBox="1"/>
          <p:nvPr/>
        </p:nvSpPr>
        <p:spPr>
          <a:xfrm>
            <a:off x="3140263" y="549841"/>
            <a:ext cx="8568345" cy="33630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altLang="ko-KR" sz="1100" dirty="0"/>
              <a:t>- </a:t>
            </a:r>
            <a:r>
              <a:rPr lang="ko-KR" altLang="en-US" sz="1100" dirty="0"/>
              <a:t>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문서번호 할당 </a:t>
            </a:r>
            <a:r>
              <a:rPr lang="en-US" altLang="ko-KR" sz="1100" dirty="0"/>
              <a:t>-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문서 </a:t>
            </a:r>
            <a:r>
              <a:rPr lang="ko-KR" altLang="en-US" sz="110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채번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시점을 설정할 수 있습니다</a:t>
            </a:r>
            <a:b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</a:b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    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승인문서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완료 시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) - 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결재 완료 후 </a:t>
            </a:r>
            <a:r>
              <a:rPr lang="ko-KR" altLang="en-US" sz="110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채번하는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형식</a:t>
            </a:r>
            <a:endParaRPr lang="en-US" altLang="ko-KR" sz="11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lvl="0">
              <a:lnSpc>
                <a:spcPct val="150000"/>
              </a:lnSpc>
            </a:pP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    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모든 문서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기안 시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) - 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결재 기안 </a:t>
            </a:r>
            <a:r>
              <a:rPr lang="ko-KR" altLang="en-US" sz="110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상신되면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sz="110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채번하는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형식</a:t>
            </a:r>
            <a:endParaRPr lang="en-US" altLang="ko-KR" sz="11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lvl="0">
              <a:lnSpc>
                <a:spcPct val="150000"/>
              </a:lnSpc>
            </a:pPr>
            <a:endParaRPr lang="en-US" altLang="ko-KR" sz="11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lvl="0">
              <a:lnSpc>
                <a:spcPct val="150000"/>
              </a:lnSpc>
            </a:pP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-  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문서번호 형식 </a:t>
            </a:r>
            <a:r>
              <a:rPr lang="en-US" altLang="ko-KR" sz="1100" dirty="0"/>
              <a:t>–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결재문서번호 자동할당에 대한 형식을 지정합니다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lvl="0">
              <a:lnSpc>
                <a:spcPct val="150000"/>
              </a:lnSpc>
            </a:pP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     (Ex) [YYYY][MM]-[DL]-[N:4] </a:t>
            </a:r>
          </a:p>
          <a:p>
            <a:pPr lvl="0">
              <a:lnSpc>
                <a:spcPct val="150000"/>
              </a:lnSpc>
            </a:pP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      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년도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[YY]/[YYYY], 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월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[MM], 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일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[DD], 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회사명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[C],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최상위부서코드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[DS],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최종부서코드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[DL]</a:t>
            </a:r>
            <a:endParaRPr lang="ko-KR" altLang="ko-KR" sz="11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     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전체부서명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[DF], 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최종부서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명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[DN],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양식코드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[F], </a:t>
            </a:r>
            <a:r>
              <a:rPr lang="ko-KR" altLang="ko-KR" sz="110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양식</a:t>
            </a:r>
            <a:r>
              <a:rPr lang="ko-KR" altLang="en-US" sz="110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별칭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[FN], 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일련번호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[N:</a:t>
            </a:r>
            <a:r>
              <a:rPr lang="ko-KR" altLang="ko-KR" sz="110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자리수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]</a:t>
            </a:r>
          </a:p>
          <a:p>
            <a:pPr>
              <a:lnSpc>
                <a:spcPct val="150000"/>
              </a:lnSpc>
            </a:pPr>
            <a:endParaRPr lang="en-US" altLang="ko-KR" sz="11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171450" indent="-171450">
              <a:lnSpc>
                <a:spcPct val="150000"/>
              </a:lnSpc>
              <a:buFontTx/>
              <a:buChar char="-"/>
            </a:pP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문서번호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대외문서</a:t>
            </a:r>
            <a:r>
              <a:rPr lang="en-US" altLang="ko-KR" sz="1100" dirty="0"/>
              <a:t>) - </a:t>
            </a:r>
            <a:r>
              <a:rPr lang="ko-KR" altLang="en-US" sz="1100" dirty="0"/>
              <a:t>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대외문서에 사용될 문서의 </a:t>
            </a:r>
            <a:r>
              <a:rPr lang="ko-KR" altLang="en-US" sz="110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채번을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지정합니다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b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</a:b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   (Ex) [F][YYYY][MM]-[N:4] </a:t>
            </a:r>
          </a:p>
          <a:p>
            <a:pPr marL="171450" indent="-171450">
              <a:lnSpc>
                <a:spcPct val="150000"/>
              </a:lnSpc>
              <a:buFontTx/>
              <a:buChar char="-"/>
            </a:pPr>
            <a:endParaRPr lang="en-US" altLang="ko-KR" sz="11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171450" indent="-171450">
              <a:lnSpc>
                <a:spcPct val="150000"/>
              </a:lnSpc>
              <a:buFontTx/>
              <a:buChar char="-"/>
            </a:pP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대외 타이틀 </a:t>
            </a:r>
            <a:r>
              <a:rPr lang="en-US" altLang="ko-KR" sz="1100" dirty="0"/>
              <a:t>-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대외문서 발송 시 상단에 적히는 타이틀입니다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6011771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8BD9E95B-6B69-33DF-EAFF-B9CFB3BC1A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4342" y="3985133"/>
            <a:ext cx="6120186" cy="215499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8D3EC47-CF37-4392-A7F0-869B8D16D1F2}"/>
              </a:ext>
            </a:extLst>
          </p:cNvPr>
          <p:cNvSpPr txBox="1"/>
          <p:nvPr/>
        </p:nvSpPr>
        <p:spPr>
          <a:xfrm>
            <a:off x="255142" y="697537"/>
            <a:ext cx="224349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>
                <a:solidFill>
                  <a:srgbClr val="4285F4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결재관리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B546E57-939E-4832-A0CC-2604061C5CA6}"/>
              </a:ext>
            </a:extLst>
          </p:cNvPr>
          <p:cNvSpPr txBox="1"/>
          <p:nvPr/>
        </p:nvSpPr>
        <p:spPr>
          <a:xfrm>
            <a:off x="255141" y="3436328"/>
            <a:ext cx="2530589" cy="548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ko-KR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관리자가 </a:t>
            </a: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결재를 설정할 수 있는 기능을 제공합니다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2855298D-8130-4B24-AFF7-FFF4A5E5E7D9}"/>
              </a:ext>
            </a:extLst>
          </p:cNvPr>
          <p:cNvSpPr/>
          <p:nvPr/>
        </p:nvSpPr>
        <p:spPr>
          <a:xfrm>
            <a:off x="361471" y="3007519"/>
            <a:ext cx="1153293" cy="3248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결재옵션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0356534-F8AB-411A-8E17-AC862E6A09E1}"/>
              </a:ext>
            </a:extLst>
          </p:cNvPr>
          <p:cNvSpPr txBox="1"/>
          <p:nvPr/>
        </p:nvSpPr>
        <p:spPr>
          <a:xfrm>
            <a:off x="3140264" y="184355"/>
            <a:ext cx="3126423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관리 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&gt; 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결재관리 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&gt; 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결재옵션</a:t>
            </a:r>
            <a:endParaRPr lang="ko-KR" altLang="en-US" sz="1400" b="1" dirty="0">
              <a:latin typeface="나눔스퀘어_ac Light" panose="020B0600000101010101" pitchFamily="50" charset="-127"/>
              <a:ea typeface="나눔스퀘어_ac Light" panose="020B0600000101010101" pitchFamily="50" charset="-127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D5B3049-BCBF-4AEE-8B83-9CCCB47B3383}"/>
              </a:ext>
            </a:extLst>
          </p:cNvPr>
          <p:cNvSpPr txBox="1"/>
          <p:nvPr/>
        </p:nvSpPr>
        <p:spPr>
          <a:xfrm>
            <a:off x="3140264" y="600903"/>
            <a:ext cx="8568345" cy="32020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altLang="ko-KR" sz="1100" dirty="0"/>
              <a:t>-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결재자 표시 </a:t>
            </a:r>
            <a:r>
              <a:rPr lang="en-US" altLang="ko-KR" sz="1100" dirty="0"/>
              <a:t>- </a:t>
            </a:r>
            <a:r>
              <a:rPr lang="ko-KR" altLang="ko-KR" sz="110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결재칸의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위 칸에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결재자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표시되는 부분을 어떤 정보를 넣을 것인가를 결정합니다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lvl="0">
              <a:lnSpc>
                <a:spcPct val="150000"/>
              </a:lnSpc>
            </a:pPr>
            <a:endParaRPr lang="en-US" altLang="ko-KR" sz="1100" dirty="0">
              <a:solidFill>
                <a:prstClr val="black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100" dirty="0"/>
              <a:t>- </a:t>
            </a:r>
            <a:r>
              <a:rPr lang="ko-KR" altLang="en-US" sz="1100" dirty="0"/>
              <a:t>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결재부서 표시 </a:t>
            </a:r>
            <a:r>
              <a:rPr lang="en-US" altLang="ko-KR" sz="1100" dirty="0"/>
              <a:t>-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‘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기안부서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’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의 표시를 어떻게 처리를 할 것인지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를 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결정합니다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 </a:t>
            </a:r>
          </a:p>
          <a:p>
            <a:pPr>
              <a:lnSpc>
                <a:spcPct val="150000"/>
              </a:lnSpc>
            </a:pP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      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전체부서 표시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- 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최고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1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단 부서부터 해당기안자가 소속된 부서까지의 모든 부서명을 표기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      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최종 부서만 표시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- 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기안자가 소속된 최종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부서명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만을 표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기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lang="en-US" altLang="ko-KR" sz="1100" dirty="0">
              <a:solidFill>
                <a:prstClr val="black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lvl="0">
              <a:lnSpc>
                <a:spcPct val="150000"/>
              </a:lnSpc>
            </a:pPr>
            <a:endParaRPr lang="en-US" altLang="ko-KR" sz="1100" dirty="0">
              <a:solidFill>
                <a:prstClr val="black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100" dirty="0"/>
              <a:t>- </a:t>
            </a:r>
            <a:r>
              <a:rPr lang="ko-KR" altLang="en-US" sz="1100" dirty="0"/>
              <a:t> </a:t>
            </a:r>
            <a:r>
              <a:rPr lang="ko-KR" altLang="en-US" sz="110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기안자포함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en-US" altLang="ko-KR" sz="1100" dirty="0"/>
              <a:t>–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기안자를 결재선의 첫 번째 결재자로 설정합니다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lang="en-US" altLang="ko-KR" sz="1100" dirty="0">
              <a:solidFill>
                <a:prstClr val="black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lvl="0">
              <a:lnSpc>
                <a:spcPct val="150000"/>
              </a:lnSpc>
            </a:pPr>
            <a:endParaRPr lang="en-US" altLang="ko-KR" sz="1100" dirty="0">
              <a:solidFill>
                <a:prstClr val="black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합의순서 </a:t>
            </a:r>
            <a:r>
              <a:rPr lang="en-US" altLang="ko-KR" sz="1100" dirty="0"/>
              <a:t>- </a:t>
            </a:r>
            <a:r>
              <a:rPr lang="ko-KR" altLang="ko-KR" sz="1100" dirty="0"/>
              <a:t>합의 순서에 대한 기본 선택 기능을 관리합니</a:t>
            </a:r>
            <a:r>
              <a:rPr lang="ko-KR" altLang="en-US" sz="1100" dirty="0"/>
              <a:t>다</a:t>
            </a:r>
            <a:r>
              <a:rPr lang="en-US" altLang="ko-KR" sz="1100" dirty="0"/>
              <a:t>.</a:t>
            </a:r>
            <a:br>
              <a:rPr lang="en-US" altLang="ko-KR" sz="1100" dirty="0"/>
            </a:b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순차진행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- 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결재라인의 </a:t>
            </a:r>
            <a:r>
              <a:rPr lang="ko-KR" altLang="ko-KR" sz="110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합의자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지정 순서대로 진행됩니다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b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</a:br>
            <a:r>
              <a:rPr lang="ko-KR" altLang="en-US" sz="110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무순위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결재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- 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순차결재 방식에서 합의자의 순번이 없이 진행됩니다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b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</a:b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묶음합의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- 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결재가 모두 진행된 후 여러 명의 합의자가 마지막에 일괄 진행됩니다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7298151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71BE4F55-504A-94B1-D74F-8CB7573ECF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8293" y="3757306"/>
            <a:ext cx="6412284" cy="282256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8D3EC47-CF37-4392-A7F0-869B8D16D1F2}"/>
              </a:ext>
            </a:extLst>
          </p:cNvPr>
          <p:cNvSpPr txBox="1"/>
          <p:nvPr/>
        </p:nvSpPr>
        <p:spPr>
          <a:xfrm>
            <a:off x="255142" y="697537"/>
            <a:ext cx="224349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>
                <a:solidFill>
                  <a:srgbClr val="4285F4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결재관리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B546E57-939E-4832-A0CC-2604061C5CA6}"/>
              </a:ext>
            </a:extLst>
          </p:cNvPr>
          <p:cNvSpPr txBox="1"/>
          <p:nvPr/>
        </p:nvSpPr>
        <p:spPr>
          <a:xfrm>
            <a:off x="255141" y="3436328"/>
            <a:ext cx="2530589" cy="548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ko-KR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관리자가 </a:t>
            </a: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결재를 설정할 수 있는 기능을 제공합니다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2855298D-8130-4B24-AFF7-FFF4A5E5E7D9}"/>
              </a:ext>
            </a:extLst>
          </p:cNvPr>
          <p:cNvSpPr/>
          <p:nvPr/>
        </p:nvSpPr>
        <p:spPr>
          <a:xfrm>
            <a:off x="361471" y="3007519"/>
            <a:ext cx="1153293" cy="3248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결재옵션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0356534-F8AB-411A-8E17-AC862E6A09E1}"/>
              </a:ext>
            </a:extLst>
          </p:cNvPr>
          <p:cNvSpPr txBox="1"/>
          <p:nvPr/>
        </p:nvSpPr>
        <p:spPr>
          <a:xfrm>
            <a:off x="3140264" y="184355"/>
            <a:ext cx="3126423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관리 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&gt; 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결재관리 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&gt; 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결재옵션</a:t>
            </a:r>
            <a:endParaRPr lang="ko-KR" altLang="en-US" sz="1400" b="1" dirty="0">
              <a:latin typeface="나눔스퀘어_ac Light" panose="020B0600000101010101" pitchFamily="50" charset="-127"/>
              <a:ea typeface="나눔스퀘어_ac Light" panose="020B0600000101010101" pitchFamily="50" charset="-127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D5B3049-BCBF-4AEE-8B83-9CCCB47B3383}"/>
              </a:ext>
            </a:extLst>
          </p:cNvPr>
          <p:cNvSpPr txBox="1"/>
          <p:nvPr/>
        </p:nvSpPr>
        <p:spPr>
          <a:xfrm>
            <a:off x="3140264" y="600903"/>
            <a:ext cx="8568345" cy="3617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100" dirty="0"/>
              <a:t>-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결재선 표시 </a:t>
            </a:r>
            <a:r>
              <a:rPr lang="en-US" altLang="ko-KR" sz="1100" dirty="0"/>
              <a:t>- 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결재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상단에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표시되는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결재선 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부분을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설정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합니다</a:t>
            </a:r>
            <a:endParaRPr lang="en-US" altLang="ko-KR" sz="11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171450" indent="-171450">
              <a:lnSpc>
                <a:spcPct val="150000"/>
              </a:lnSpc>
              <a:buFontTx/>
              <a:buChar char="-"/>
            </a:pPr>
            <a:endParaRPr lang="en-US" altLang="ko-KR" sz="1100" dirty="0">
              <a:solidFill>
                <a:prstClr val="black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171450" indent="-171450">
              <a:lnSpc>
                <a:spcPct val="150000"/>
              </a:lnSpc>
              <a:buFontTx/>
              <a:buChar char="-"/>
            </a:pP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결재권 위임 </a:t>
            </a:r>
            <a:r>
              <a:rPr lang="en-US" altLang="ko-KR" sz="1100" dirty="0"/>
              <a:t>–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다른 사람에게 결재권을 위임할 수 있도록 설정합니다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lvl="0">
              <a:lnSpc>
                <a:spcPct val="150000"/>
              </a:lnSpc>
            </a:pPr>
            <a:endParaRPr lang="en-US" altLang="ko-KR" sz="11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lvl="0">
              <a:lnSpc>
                <a:spcPct val="150000"/>
              </a:lnSpc>
            </a:pP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-  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결재패스 </a:t>
            </a:r>
            <a:r>
              <a:rPr lang="en-US" altLang="ko-KR" sz="1100" dirty="0"/>
              <a:t>- 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현재 결재를 해야 할 사용자가 결재를 하지 않고 있는 경우에 기안자가 해당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결재자의 결재를</a:t>
            </a:r>
            <a:b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</a:b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‘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승인 또는 </a:t>
            </a:r>
            <a:r>
              <a:rPr lang="ko-KR" altLang="ko-KR" sz="110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후결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’ 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처리를 하고 다음 결재자로 결재기능을 넘기는 기능입니다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lang="ko-KR" altLang="ko-KR" sz="11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lvl="1">
              <a:lnSpc>
                <a:spcPct val="150000"/>
              </a:lnSpc>
            </a:pPr>
            <a:endParaRPr lang="ko-KR" altLang="ko-KR" sz="11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171450" indent="-171450">
              <a:lnSpc>
                <a:spcPct val="150000"/>
              </a:lnSpc>
              <a:buFontTx/>
              <a:buChar char="-"/>
            </a:pP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결재선 수선 </a:t>
            </a:r>
            <a:r>
              <a:rPr lang="en-US" altLang="ko-KR" sz="1100" dirty="0"/>
              <a:t>-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기안자나 결재자가 진행 중인 결재의 결재선 및 수신자 등을 있는지 여부를 설정합니다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marL="171450" indent="-171450">
              <a:lnSpc>
                <a:spcPct val="150000"/>
              </a:lnSpc>
              <a:buFontTx/>
              <a:buChar char="-"/>
            </a:pPr>
            <a:endParaRPr lang="en-US" altLang="ko-KR" sz="11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171450" indent="-171450">
              <a:lnSpc>
                <a:spcPct val="150000"/>
              </a:lnSpc>
              <a:buFontTx/>
              <a:buChar char="-"/>
            </a:pP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결재본문수정 </a:t>
            </a:r>
            <a:r>
              <a:rPr lang="en-US" altLang="ko-KR" sz="1100" dirty="0"/>
              <a:t>-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기안자나 결재자가 진행 중인 결재의 내용을 수정할 수 있는지 여부를 설정합니다</a:t>
            </a:r>
            <a:r>
              <a:rPr lang="en-US" altLang="ko-KR" sz="1100" dirty="0"/>
              <a:t>.</a:t>
            </a:r>
          </a:p>
          <a:p>
            <a:pPr marL="171450" indent="-171450">
              <a:lnSpc>
                <a:spcPct val="150000"/>
              </a:lnSpc>
              <a:buFontTx/>
              <a:buChar char="-"/>
            </a:pPr>
            <a:endParaRPr lang="en-US" altLang="ko-KR" sz="11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171450" indent="-171450">
              <a:lnSpc>
                <a:spcPct val="150000"/>
              </a:lnSpc>
              <a:buFontTx/>
              <a:buChar char="-"/>
            </a:pP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첨부수정 </a:t>
            </a:r>
            <a:r>
              <a:rPr lang="en-US" altLang="ko-KR" sz="1100" dirty="0"/>
              <a:t>- </a:t>
            </a:r>
            <a:r>
              <a:rPr lang="ko-KR" altLang="en-US" sz="1100" dirty="0"/>
              <a:t>결재 진행 중 기안자나 결재자가 첨부파일 추가를 할 수 있는지 여부를 설정합니다</a:t>
            </a:r>
            <a:r>
              <a:rPr lang="en-US" altLang="ko-KR" sz="1100" dirty="0"/>
              <a:t>.</a:t>
            </a:r>
          </a:p>
          <a:p>
            <a:pPr>
              <a:lnSpc>
                <a:spcPct val="150000"/>
              </a:lnSpc>
            </a:pPr>
            <a:endParaRPr lang="en-US" altLang="ko-KR" sz="11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>
              <a:lnSpc>
                <a:spcPct val="150000"/>
              </a:lnSpc>
            </a:pPr>
            <a:endParaRPr lang="en-US" altLang="ko-KR" sz="11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8930545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8B077180-DAAD-6C85-8B91-582E3257AA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5166" y="1174591"/>
            <a:ext cx="7494389" cy="485243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8D3EC47-CF37-4392-A7F0-869B8D16D1F2}"/>
              </a:ext>
            </a:extLst>
          </p:cNvPr>
          <p:cNvSpPr txBox="1"/>
          <p:nvPr/>
        </p:nvSpPr>
        <p:spPr>
          <a:xfrm>
            <a:off x="255142" y="697537"/>
            <a:ext cx="224349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>
                <a:solidFill>
                  <a:srgbClr val="4285F4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기본설정</a:t>
            </a:r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2855298D-8130-4B24-AFF7-FFF4A5E5E7D9}"/>
              </a:ext>
            </a:extLst>
          </p:cNvPr>
          <p:cNvSpPr/>
          <p:nvPr/>
        </p:nvSpPr>
        <p:spPr>
          <a:xfrm>
            <a:off x="361471" y="3007519"/>
            <a:ext cx="1160148" cy="3248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회사정보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319C7A4-D8B0-4784-9C94-6B20A89FC1A4}"/>
              </a:ext>
            </a:extLst>
          </p:cNvPr>
          <p:cNvSpPr txBox="1"/>
          <p:nvPr/>
        </p:nvSpPr>
        <p:spPr>
          <a:xfrm>
            <a:off x="255141" y="3436328"/>
            <a:ext cx="2530589" cy="795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ko-KR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회사와 관련된 슬로건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로고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메인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페이지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로</a:t>
            </a: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고</a:t>
            </a:r>
            <a:r>
              <a:rPr lang="ko-KR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이미지 등 다양한 그룹웨어 사용과 관련된 기초적인 정보를 관리합니다</a:t>
            </a:r>
            <a:endParaRPr lang="ko-KR" altLang="en-US" sz="1050" dirty="0">
              <a:latin typeface="나눔스퀘어_ac Light" panose="020B0600000101010101" pitchFamily="50" charset="-127"/>
              <a:ea typeface="나눔스퀘어_ac Light" panose="020B0600000101010101" pitchFamily="50" charset="-127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02D3598-0CD7-4B38-B7D5-5369CA603450}"/>
              </a:ext>
            </a:extLst>
          </p:cNvPr>
          <p:cNvSpPr txBox="1"/>
          <p:nvPr/>
        </p:nvSpPr>
        <p:spPr>
          <a:xfrm>
            <a:off x="3140264" y="184355"/>
            <a:ext cx="3126423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관리 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&gt; 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기본설정 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&gt; 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회사정보</a:t>
            </a:r>
            <a:endParaRPr lang="ko-KR" altLang="en-US" sz="1400" b="1" dirty="0">
              <a:latin typeface="나눔스퀘어_ac Light" panose="020B0600000101010101" pitchFamily="50" charset="-127"/>
              <a:ea typeface="나눔스퀘어_ac Light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11586015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8D3EC47-CF37-4392-A7F0-869B8D16D1F2}"/>
              </a:ext>
            </a:extLst>
          </p:cNvPr>
          <p:cNvSpPr txBox="1"/>
          <p:nvPr/>
        </p:nvSpPr>
        <p:spPr>
          <a:xfrm>
            <a:off x="255142" y="697537"/>
            <a:ext cx="224349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>
                <a:solidFill>
                  <a:srgbClr val="4285F4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결재관리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B546E57-939E-4832-A0CC-2604061C5CA6}"/>
              </a:ext>
            </a:extLst>
          </p:cNvPr>
          <p:cNvSpPr txBox="1"/>
          <p:nvPr/>
        </p:nvSpPr>
        <p:spPr>
          <a:xfrm>
            <a:off x="255141" y="3436328"/>
            <a:ext cx="2530589" cy="548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ko-KR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관리자가 </a:t>
            </a: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결재를 설정할 수 있는 기능을 제공합니다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2855298D-8130-4B24-AFF7-FFF4A5E5E7D9}"/>
              </a:ext>
            </a:extLst>
          </p:cNvPr>
          <p:cNvSpPr/>
          <p:nvPr/>
        </p:nvSpPr>
        <p:spPr>
          <a:xfrm>
            <a:off x="361471" y="3007519"/>
            <a:ext cx="1162529" cy="3248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결재옵션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0356534-F8AB-411A-8E17-AC862E6A09E1}"/>
              </a:ext>
            </a:extLst>
          </p:cNvPr>
          <p:cNvSpPr txBox="1"/>
          <p:nvPr/>
        </p:nvSpPr>
        <p:spPr>
          <a:xfrm>
            <a:off x="3140264" y="184355"/>
            <a:ext cx="3126423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관리 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&gt; 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결재관리 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&gt; 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결재옵션</a:t>
            </a:r>
            <a:endParaRPr lang="ko-KR" altLang="en-US" sz="1400" b="1" dirty="0">
              <a:latin typeface="나눔스퀘어_ac Light" panose="020B0600000101010101" pitchFamily="50" charset="-127"/>
              <a:ea typeface="나눔스퀘어_ac Light" panose="020B0600000101010101" pitchFamily="50" charset="-127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D5B3049-BCBF-4AEE-8B83-9CCCB47B3383}"/>
              </a:ext>
            </a:extLst>
          </p:cNvPr>
          <p:cNvSpPr txBox="1"/>
          <p:nvPr/>
        </p:nvSpPr>
        <p:spPr>
          <a:xfrm>
            <a:off x="3140264" y="600903"/>
            <a:ext cx="8568345" cy="31096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-  </a:t>
            </a:r>
            <a:r>
              <a:rPr lang="ko-KR" altLang="en-US" sz="1100" dirty="0" err="1"/>
              <a:t>최종결재후</a:t>
            </a:r>
            <a:r>
              <a:rPr lang="ko-KR" altLang="en-US" sz="1100" dirty="0"/>
              <a:t> 합의 </a:t>
            </a:r>
            <a:r>
              <a:rPr lang="en-US" altLang="ko-KR" sz="1100" dirty="0"/>
              <a:t>– </a:t>
            </a:r>
            <a:r>
              <a:rPr lang="ko-KR" altLang="en-US" sz="1100" dirty="0"/>
              <a:t>최종결재가 뒤에 </a:t>
            </a:r>
            <a:r>
              <a:rPr lang="ko-KR" altLang="en-US" sz="1100" dirty="0" err="1"/>
              <a:t>합의자</a:t>
            </a:r>
            <a:r>
              <a:rPr lang="ko-KR" altLang="en-US" sz="1100" dirty="0"/>
              <a:t> 지정 여부를 설정합니다</a:t>
            </a:r>
            <a:r>
              <a:rPr lang="en-US" altLang="ko-KR" sz="1100" dirty="0"/>
              <a:t>.</a:t>
            </a:r>
          </a:p>
          <a:p>
            <a:pPr>
              <a:lnSpc>
                <a:spcPct val="150000"/>
              </a:lnSpc>
            </a:pPr>
            <a:endParaRPr lang="en-US" altLang="ko-KR" sz="11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-  </a:t>
            </a:r>
            <a:r>
              <a:rPr lang="ko-KR" altLang="en-US" sz="110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기안참조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en-US" altLang="ko-KR" sz="1100" dirty="0"/>
              <a:t>– 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결재 진행 중인 문서를 조회하고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‘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의견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’ 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등록할 수 있는 기능입니다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 </a:t>
            </a:r>
            <a:b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</a:b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참조자로 지정된 사용자는 기안문서가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‘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결재 진행중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’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인 상태에서만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‘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조회 및 의견첨부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’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를 할 수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있으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며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결재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완료 후에는 조회만 가능합니다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marL="171450" indent="-171450">
              <a:lnSpc>
                <a:spcPct val="150000"/>
              </a:lnSpc>
              <a:buFontTx/>
              <a:buChar char="-"/>
            </a:pPr>
            <a:endParaRPr lang="en-US" altLang="ko-KR" sz="11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171450" indent="-171450">
              <a:lnSpc>
                <a:spcPct val="150000"/>
              </a:lnSpc>
              <a:buFontTx/>
              <a:buChar char="-"/>
            </a:pP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회람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–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수신은 결재가 완료된 후 자동으로 배포될 부서나 사원을 지정하여 결재 완료 후 신속하게 업무에 참조할 수 있도록 해 줍니다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marL="171450" indent="-171450">
              <a:lnSpc>
                <a:spcPct val="150000"/>
              </a:lnSpc>
              <a:buFontTx/>
              <a:buChar char="-"/>
            </a:pPr>
            <a:endParaRPr lang="en-US" altLang="ko-KR" sz="11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171450" indent="-171450">
              <a:lnSpc>
                <a:spcPct val="150000"/>
              </a:lnSpc>
              <a:buFontTx/>
              <a:buChar char="-"/>
            </a:pPr>
            <a:r>
              <a:rPr lang="ko-KR" altLang="en-US" sz="110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부서발신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–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결재가 완료된 후 이 결재 문서를 수신할 부서를 지정하여 수신부서에서 기 결재문서를 </a:t>
            </a:r>
            <a:r>
              <a:rPr lang="ko-KR" altLang="en-US" sz="110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재기안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할 수 있도록 해 줍니다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marL="171450" indent="-171450">
              <a:lnSpc>
                <a:spcPct val="150000"/>
              </a:lnSpc>
              <a:buFontTx/>
              <a:buChar char="-"/>
            </a:pPr>
            <a:endParaRPr lang="en-US" altLang="ko-KR" sz="11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171450" indent="-171450">
              <a:lnSpc>
                <a:spcPct val="150000"/>
              </a:lnSpc>
              <a:buFontTx/>
              <a:buChar char="-"/>
            </a:pP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부서수신기안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- 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결재가 완료된 문서에 대해서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‘</a:t>
            </a:r>
            <a:r>
              <a:rPr lang="ko-KR" altLang="ko-KR" sz="110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부서발신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’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을 하는 경우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‘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수신부서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’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에서는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‘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수신함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’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에서 해당수신문서를 다시 자신의 부서장에게 결재를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선결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) 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받아서 처리를 할 것인지 여부를 결정합니다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marL="171450" indent="-171450">
              <a:lnSpc>
                <a:spcPct val="150000"/>
              </a:lnSpc>
              <a:buFontTx/>
              <a:buChar char="-"/>
            </a:pPr>
            <a:endParaRPr lang="ko-KR" altLang="ko-KR" sz="11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7D6F456C-D427-6616-9E18-63D54CB3FB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9134" y="3688633"/>
            <a:ext cx="6670602" cy="253976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2301174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011F0857-926D-F317-5ADA-DB3E47EA19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6462" y="2124008"/>
            <a:ext cx="7924799" cy="236338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8D3EC47-CF37-4392-A7F0-869B8D16D1F2}"/>
              </a:ext>
            </a:extLst>
          </p:cNvPr>
          <p:cNvSpPr txBox="1"/>
          <p:nvPr/>
        </p:nvSpPr>
        <p:spPr>
          <a:xfrm>
            <a:off x="255142" y="697537"/>
            <a:ext cx="224349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>
                <a:solidFill>
                  <a:srgbClr val="4285F4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결재관리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B546E57-939E-4832-A0CC-2604061C5CA6}"/>
              </a:ext>
            </a:extLst>
          </p:cNvPr>
          <p:cNvSpPr txBox="1"/>
          <p:nvPr/>
        </p:nvSpPr>
        <p:spPr>
          <a:xfrm>
            <a:off x="255141" y="3436328"/>
            <a:ext cx="2530589" cy="548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결재문서의 </a:t>
            </a:r>
            <a:r>
              <a:rPr lang="ko-KR" altLang="en-US" sz="105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타부서</a:t>
            </a: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조회 권한을 설정하는 기능을 제공합니다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2855298D-8130-4B24-AFF7-FFF4A5E5E7D9}"/>
              </a:ext>
            </a:extLst>
          </p:cNvPr>
          <p:cNvSpPr/>
          <p:nvPr/>
        </p:nvSpPr>
        <p:spPr>
          <a:xfrm>
            <a:off x="361471" y="3007519"/>
            <a:ext cx="1162529" cy="3248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권한설정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D5B3049-BCBF-4AEE-8B83-9CCCB47B3383}"/>
              </a:ext>
            </a:extLst>
          </p:cNvPr>
          <p:cNvSpPr txBox="1"/>
          <p:nvPr/>
        </p:nvSpPr>
        <p:spPr>
          <a:xfrm>
            <a:off x="3140264" y="604627"/>
            <a:ext cx="8568345" cy="5699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- a</a:t>
            </a: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부서에 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b</a:t>
            </a: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부서의 열람권한을 부여하고 싶으시면 대상부서에 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a</a:t>
            </a: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부서의 부서코드 정보를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권한부서에 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b</a:t>
            </a: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부서의 부서코드 정보를 입력해 주시면 됩니다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 </a:t>
            </a:r>
            <a:endParaRPr lang="en-US" altLang="ko-KR" sz="11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9798D59-F366-43B5-9BF0-44FD86E2936F}"/>
              </a:ext>
            </a:extLst>
          </p:cNvPr>
          <p:cNvSpPr txBox="1"/>
          <p:nvPr/>
        </p:nvSpPr>
        <p:spPr>
          <a:xfrm>
            <a:off x="3140264" y="184355"/>
            <a:ext cx="3126423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관리 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&gt; 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결재관리 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&gt; 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권한설정</a:t>
            </a:r>
            <a:endParaRPr lang="ko-KR" altLang="en-US" sz="1400" b="1" dirty="0">
              <a:latin typeface="나눔스퀘어_ac Light" panose="020B0600000101010101" pitchFamily="50" charset="-127"/>
              <a:ea typeface="나눔스퀘어_ac Light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86835466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BFE229B5-F7F7-7AC4-64FE-E6AE9F9673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6095" y="1321867"/>
            <a:ext cx="7169707" cy="476016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8B546E57-939E-4832-A0CC-2604061C5CA6}"/>
              </a:ext>
            </a:extLst>
          </p:cNvPr>
          <p:cNvSpPr txBox="1"/>
          <p:nvPr/>
        </p:nvSpPr>
        <p:spPr>
          <a:xfrm>
            <a:off x="255141" y="3436328"/>
            <a:ext cx="2530589" cy="548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관리자가 설정하는 결재선 관리 기능을 제공합니다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2855298D-8130-4B24-AFF7-FFF4A5E5E7D9}"/>
              </a:ext>
            </a:extLst>
          </p:cNvPr>
          <p:cNvSpPr/>
          <p:nvPr/>
        </p:nvSpPr>
        <p:spPr>
          <a:xfrm>
            <a:off x="361471" y="3007519"/>
            <a:ext cx="1153293" cy="3248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결재선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D5B3049-BCBF-4AEE-8B83-9CCCB47B3383}"/>
              </a:ext>
            </a:extLst>
          </p:cNvPr>
          <p:cNvSpPr txBox="1"/>
          <p:nvPr/>
        </p:nvSpPr>
        <p:spPr>
          <a:xfrm>
            <a:off x="3140264" y="604627"/>
            <a:ext cx="8568345" cy="3160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- 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자주 사용되는 결재선을 관리자가 관리하는 기능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공용 결재선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을 제공합니다</a:t>
            </a:r>
            <a:r>
              <a:rPr lang="en-US" altLang="ko-KR" sz="1100" dirty="0"/>
              <a:t>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1231E52-B29C-41EB-8312-74F3B63C9826}"/>
              </a:ext>
            </a:extLst>
          </p:cNvPr>
          <p:cNvSpPr txBox="1"/>
          <p:nvPr/>
        </p:nvSpPr>
        <p:spPr>
          <a:xfrm>
            <a:off x="255142" y="697537"/>
            <a:ext cx="224349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>
                <a:solidFill>
                  <a:srgbClr val="4285F4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결재관리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BC9B668-6839-4250-AA76-E3366CDC2229}"/>
              </a:ext>
            </a:extLst>
          </p:cNvPr>
          <p:cNvSpPr txBox="1"/>
          <p:nvPr/>
        </p:nvSpPr>
        <p:spPr>
          <a:xfrm>
            <a:off x="3140264" y="184355"/>
            <a:ext cx="3126423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관리 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&gt; 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결재관리 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&gt; 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결재선</a:t>
            </a:r>
            <a:endParaRPr lang="ko-KR" altLang="en-US" sz="1400" b="1" dirty="0">
              <a:latin typeface="나눔스퀘어_ac Light" panose="020B0600000101010101" pitchFamily="50" charset="-127"/>
              <a:ea typeface="나눔스퀘어_ac Light" panose="020B0600000101010101" pitchFamily="50" charset="-127"/>
            </a:endParaRPr>
          </a:p>
        </p:txBody>
      </p:sp>
      <p:cxnSp>
        <p:nvCxnSpPr>
          <p:cNvPr id="12" name="직선 화살표 연결선 11">
            <a:extLst>
              <a:ext uri="{FF2B5EF4-FFF2-40B4-BE49-F238E27FC236}">
                <a16:creationId xmlns:a16="http://schemas.microsoft.com/office/drawing/2014/main" id="{1A0A9820-5BC7-4E82-9402-69B4C68CFAFA}"/>
              </a:ext>
            </a:extLst>
          </p:cNvPr>
          <p:cNvCxnSpPr>
            <a:cxnSpLocks/>
          </p:cNvCxnSpPr>
          <p:nvPr/>
        </p:nvCxnSpPr>
        <p:spPr>
          <a:xfrm>
            <a:off x="10592452" y="2006243"/>
            <a:ext cx="0" cy="1055456"/>
          </a:xfrm>
          <a:prstGeom prst="straightConnector1">
            <a:avLst/>
          </a:prstGeom>
          <a:ln w="19050" cmpd="sng">
            <a:solidFill>
              <a:schemeClr val="accent4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그림 3">
            <a:extLst>
              <a:ext uri="{FF2B5EF4-FFF2-40B4-BE49-F238E27FC236}">
                <a16:creationId xmlns:a16="http://schemas.microsoft.com/office/drawing/2014/main" id="{02141DD5-FFD9-2CE1-72F0-0D3AC0367B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6110" y="3169927"/>
            <a:ext cx="5054522" cy="3018673"/>
          </a:xfrm>
          <a:prstGeom prst="rect">
            <a:avLst/>
          </a:prstGeom>
          <a:ln w="19050">
            <a:solidFill>
              <a:schemeClr val="accent4"/>
            </a:solidFill>
          </a:ln>
        </p:spPr>
      </p:pic>
    </p:spTree>
    <p:extLst>
      <p:ext uri="{BB962C8B-B14F-4D97-AF65-F5344CB8AC3E}">
        <p14:creationId xmlns:p14="http://schemas.microsoft.com/office/powerpoint/2010/main" val="51648984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31E94B76-F2ED-93A8-0C39-A6A3B82EDD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4448" y="2084026"/>
            <a:ext cx="7419975" cy="268994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8D3EC47-CF37-4392-A7F0-869B8D16D1F2}"/>
              </a:ext>
            </a:extLst>
          </p:cNvPr>
          <p:cNvSpPr txBox="1"/>
          <p:nvPr/>
        </p:nvSpPr>
        <p:spPr>
          <a:xfrm>
            <a:off x="255142" y="697537"/>
            <a:ext cx="224349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>
                <a:solidFill>
                  <a:srgbClr val="4285F4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결재관리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B546E57-939E-4832-A0CC-2604061C5CA6}"/>
              </a:ext>
            </a:extLst>
          </p:cNvPr>
          <p:cNvSpPr txBox="1"/>
          <p:nvPr/>
        </p:nvSpPr>
        <p:spPr>
          <a:xfrm>
            <a:off x="255141" y="3436328"/>
            <a:ext cx="2530589" cy="1033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조직개편에 따른 현재의 부서 재편성 시 기존 부서 것 조회가 가능하도록 결재문서의 소속 변경 작업을 하는 기능을 제공합니다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2855298D-8130-4B24-AFF7-FFF4A5E5E7D9}"/>
              </a:ext>
            </a:extLst>
          </p:cNvPr>
          <p:cNvSpPr/>
          <p:nvPr/>
        </p:nvSpPr>
        <p:spPr>
          <a:xfrm>
            <a:off x="361471" y="3007519"/>
            <a:ext cx="1270684" cy="3248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 err="1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문서소속변경</a:t>
            </a:r>
            <a:endParaRPr lang="ko-KR" altLang="en-US" sz="1400" dirty="0">
              <a:latin typeface="나눔스퀘어_ac ExtraBold" panose="020B0600000101010101" pitchFamily="50" charset="-127"/>
              <a:ea typeface="나눔스퀘어_ac ExtraBold" panose="020B0600000101010101" pitchFamily="50" charset="-127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D5B3049-BCBF-4AEE-8B83-9CCCB47B3383}"/>
              </a:ext>
            </a:extLst>
          </p:cNvPr>
          <p:cNvSpPr txBox="1"/>
          <p:nvPr/>
        </p:nvSpPr>
        <p:spPr>
          <a:xfrm>
            <a:off x="3140264" y="604050"/>
            <a:ext cx="8568345" cy="570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-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조직 변경에 따른 게시판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일지 등의 문서에 대한 소속 부서를 새로운 부서로 소속을 변경합니다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b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</a:b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좌측에 부서코드를 부서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1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단부터 넣고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우측에 변경할 새 조직의 부서코드를 넣어 주십시오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lang="en-US" altLang="ko-KR" sz="1100" dirty="0">
              <a:solidFill>
                <a:prstClr val="black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953A413-CCDC-483B-93F5-7D151122DE29}"/>
              </a:ext>
            </a:extLst>
          </p:cNvPr>
          <p:cNvSpPr txBox="1"/>
          <p:nvPr/>
        </p:nvSpPr>
        <p:spPr>
          <a:xfrm>
            <a:off x="3140264" y="184355"/>
            <a:ext cx="3126423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관리 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&gt; 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결재관리 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&gt; </a:t>
            </a:r>
            <a:r>
              <a:rPr lang="ko-KR" altLang="en-US" sz="1400" b="1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문서소속변경</a:t>
            </a:r>
            <a:endParaRPr lang="ko-KR" altLang="en-US" sz="1400" b="1" dirty="0">
              <a:latin typeface="나눔스퀘어_ac Light" panose="020B0600000101010101" pitchFamily="50" charset="-127"/>
              <a:ea typeface="나눔스퀘어_ac Light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20850438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1B9094B1-B272-8004-3B16-3388F116EA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8112" y="1083062"/>
            <a:ext cx="6240219" cy="272705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8D3EC47-CF37-4392-A7F0-869B8D16D1F2}"/>
              </a:ext>
            </a:extLst>
          </p:cNvPr>
          <p:cNvSpPr txBox="1"/>
          <p:nvPr/>
        </p:nvSpPr>
        <p:spPr>
          <a:xfrm>
            <a:off x="255142" y="697537"/>
            <a:ext cx="224349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>
                <a:solidFill>
                  <a:srgbClr val="4285F4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결재관리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B546E57-939E-4832-A0CC-2604061C5CA6}"/>
              </a:ext>
            </a:extLst>
          </p:cNvPr>
          <p:cNvSpPr txBox="1"/>
          <p:nvPr/>
        </p:nvSpPr>
        <p:spPr>
          <a:xfrm>
            <a:off x="255141" y="3436328"/>
            <a:ext cx="2530589" cy="548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그룹웨어에 사용할 양식을 등록하고 관리합니다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2855298D-8130-4B24-AFF7-FFF4A5E5E7D9}"/>
              </a:ext>
            </a:extLst>
          </p:cNvPr>
          <p:cNvSpPr/>
          <p:nvPr/>
        </p:nvSpPr>
        <p:spPr>
          <a:xfrm>
            <a:off x="361471" y="3007519"/>
            <a:ext cx="1153293" cy="3248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양식관리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0356534-F8AB-411A-8E17-AC862E6A09E1}"/>
              </a:ext>
            </a:extLst>
          </p:cNvPr>
          <p:cNvSpPr txBox="1"/>
          <p:nvPr/>
        </p:nvSpPr>
        <p:spPr>
          <a:xfrm>
            <a:off x="3140264" y="184355"/>
            <a:ext cx="5025836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관리 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&gt; 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결재관리 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&gt; 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양식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From &gt; 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양식관리</a:t>
            </a:r>
            <a:endParaRPr lang="ko-KR" altLang="en-US" sz="1400" b="1" dirty="0">
              <a:latin typeface="나눔스퀘어_ac Light" panose="020B0600000101010101" pitchFamily="50" charset="-127"/>
              <a:ea typeface="나눔스퀘어_ac Light" panose="020B0600000101010101" pitchFamily="50" charset="-127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D5B3049-BCBF-4AEE-8B83-9CCCB47B3383}"/>
              </a:ext>
            </a:extLst>
          </p:cNvPr>
          <p:cNvSpPr txBox="1"/>
          <p:nvPr/>
        </p:nvSpPr>
        <p:spPr>
          <a:xfrm>
            <a:off x="3140264" y="600903"/>
            <a:ext cx="8568345" cy="3160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altLang="ko-KR" sz="1100" dirty="0"/>
              <a:t>- </a:t>
            </a:r>
            <a:r>
              <a:rPr lang="ko-KR" altLang="en-US" sz="1100" dirty="0"/>
              <a:t> 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사용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숨김 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-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숨김을 하면 기안하기 화면에서 해당 양식은 안 보이게 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lang="ko-KR" altLang="ko-KR" sz="11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A40D0B0-1D13-4E54-B75D-9486A73EFB54}"/>
              </a:ext>
            </a:extLst>
          </p:cNvPr>
          <p:cNvSpPr txBox="1"/>
          <p:nvPr/>
        </p:nvSpPr>
        <p:spPr>
          <a:xfrm>
            <a:off x="3140264" y="3876111"/>
            <a:ext cx="8568345" cy="2780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-   </a:t>
            </a: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이름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en-US" altLang="ko-KR" sz="1100" dirty="0"/>
              <a:t>–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본 등록 양식의 이름을 입력합니다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r>
              <a:rPr lang="x-none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b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</a:b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    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결재문서 제목으로 사용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– 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전자결재에서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문서 제목으로 사용합니다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     대외문서사용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– 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기안 문서 작성 시에 기본 대외비 체크가 되어 있도록 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lang="en-US" altLang="ko-KR" sz="1100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>
              <a:lnSpc>
                <a:spcPts val="1600"/>
              </a:lnSpc>
            </a:pPr>
            <a:endParaRPr lang="en-US" altLang="ko-KR" sz="11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>
              <a:lnSpc>
                <a:spcPts val="1600"/>
              </a:lnSpc>
            </a:pP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-  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코드</a:t>
            </a:r>
            <a:r>
              <a:rPr lang="en-US" altLang="ko-KR" sz="1100" dirty="0"/>
              <a:t> - </a:t>
            </a:r>
            <a:r>
              <a:rPr lang="ko-KR" altLang="en-US" sz="1100" dirty="0"/>
              <a:t> </a:t>
            </a:r>
            <a:r>
              <a:rPr lang="x-none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해당 등록 양식의 양식 코드값을 입력합니다.(중복 불가)</a:t>
            </a:r>
            <a:endParaRPr lang="ko-KR" altLang="ko-KR" sz="11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lvl="0">
              <a:lnSpc>
                <a:spcPts val="1600"/>
              </a:lnSpc>
            </a:pPr>
            <a:endParaRPr lang="en-US" altLang="ko-KR" sz="11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lvl="0">
              <a:lnSpc>
                <a:spcPts val="1600"/>
              </a:lnSpc>
            </a:pP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-  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분류 </a:t>
            </a:r>
            <a:r>
              <a:rPr lang="en-US" altLang="ko-KR" sz="1100" dirty="0"/>
              <a:t>– 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본 등록 양식의 분류를 선택하거나 새로 입력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lang="ko-KR" altLang="ko-KR" sz="110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새분류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lvl="0">
              <a:lnSpc>
                <a:spcPts val="1600"/>
              </a:lnSpc>
            </a:pP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          </a:t>
            </a:r>
            <a:endParaRPr lang="en-US" altLang="ko-KR" sz="1100" dirty="0">
              <a:solidFill>
                <a:prstClr val="black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171450" lvl="0" indent="-171450">
              <a:lnSpc>
                <a:spcPct val="150000"/>
              </a:lnSpc>
              <a:buFontTx/>
              <a:buChar char="-"/>
            </a:pP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문서담당 </a:t>
            </a:r>
            <a:r>
              <a:rPr lang="en-US" altLang="ko-KR" sz="1100" dirty="0"/>
              <a:t>–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본 양식으로 </a:t>
            </a:r>
            <a:r>
              <a:rPr lang="x-none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최종 결재완료(승인)가 된 전체 결재 문서</a:t>
            </a:r>
            <a:r>
              <a:rPr lang="ko-KR" altLang="en-US" sz="110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를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x-none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조회할 수 있는 대상자를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지정합니다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b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</a:b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    </a:t>
            </a:r>
            <a:r>
              <a:rPr lang="x-none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문서담당자로 지정된 사용자는 ‘전자결재/개인문서함/담당문서함’에서 승인 문서를 조회할 수 있습니다.</a:t>
            </a:r>
            <a:endParaRPr lang="en-US" altLang="ko-KR" sz="11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lvl="0">
              <a:lnSpc>
                <a:spcPts val="1600"/>
              </a:lnSpc>
            </a:pPr>
            <a:endParaRPr lang="en-US" altLang="ko-KR" sz="11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171450" lvl="0" indent="-171450">
              <a:lnSpc>
                <a:spcPts val="1600"/>
              </a:lnSpc>
              <a:buFontTx/>
              <a:buChar char="-"/>
            </a:pP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사용권한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en-US" altLang="ko-KR" sz="1100" dirty="0"/>
              <a:t>–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본 양식을 사용할 수 있는 사람들을 지정합니다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lang="ko-KR" altLang="ko-KR" sz="11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61556581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F8E9567F-4D4E-2D4C-BB42-1BE9C68277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7330" y="3752513"/>
            <a:ext cx="6654211" cy="281467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8D3EC47-CF37-4392-A7F0-869B8D16D1F2}"/>
              </a:ext>
            </a:extLst>
          </p:cNvPr>
          <p:cNvSpPr txBox="1"/>
          <p:nvPr/>
        </p:nvSpPr>
        <p:spPr>
          <a:xfrm>
            <a:off x="255142" y="697537"/>
            <a:ext cx="224349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>
                <a:solidFill>
                  <a:srgbClr val="4285F4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결재관리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B546E57-939E-4832-A0CC-2604061C5CA6}"/>
              </a:ext>
            </a:extLst>
          </p:cNvPr>
          <p:cNvSpPr txBox="1"/>
          <p:nvPr/>
        </p:nvSpPr>
        <p:spPr>
          <a:xfrm>
            <a:off x="255141" y="3436328"/>
            <a:ext cx="2530589" cy="548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그룹웨어에 사용할 양식을 등록하고 관리합니다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2855298D-8130-4B24-AFF7-FFF4A5E5E7D9}"/>
              </a:ext>
            </a:extLst>
          </p:cNvPr>
          <p:cNvSpPr/>
          <p:nvPr/>
        </p:nvSpPr>
        <p:spPr>
          <a:xfrm>
            <a:off x="361471" y="3007519"/>
            <a:ext cx="1153293" cy="3248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양식관리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0356534-F8AB-411A-8E17-AC862E6A09E1}"/>
              </a:ext>
            </a:extLst>
          </p:cNvPr>
          <p:cNvSpPr txBox="1"/>
          <p:nvPr/>
        </p:nvSpPr>
        <p:spPr>
          <a:xfrm>
            <a:off x="3140264" y="184355"/>
            <a:ext cx="5025836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관리 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&gt; 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결재관리 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&gt; 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양식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From &gt; 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양식관리</a:t>
            </a:r>
            <a:endParaRPr lang="ko-KR" altLang="en-US" sz="1400" b="1" dirty="0">
              <a:latin typeface="나눔스퀘어_ac Light" panose="020B0600000101010101" pitchFamily="50" charset="-127"/>
              <a:ea typeface="나눔스퀘어_ac Light" panose="020B0600000101010101" pitchFamily="50" charset="-127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D5B3049-BCBF-4AEE-8B83-9CCCB47B3383}"/>
              </a:ext>
            </a:extLst>
          </p:cNvPr>
          <p:cNvSpPr txBox="1"/>
          <p:nvPr/>
        </p:nvSpPr>
        <p:spPr>
          <a:xfrm>
            <a:off x="3140264" y="600903"/>
            <a:ext cx="8568345" cy="30115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-  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문서함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– 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본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양식으로 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최종 결재 완료 후에 문서관리 시스템으로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복사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될 문서함을 기본 지정합니다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r>
              <a:rPr lang="en-US" altLang="ko-KR" sz="1100" dirty="0"/>
              <a:t> 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ko-KR" altLang="en-US" sz="1100" dirty="0"/>
              <a:t>보존기간 </a:t>
            </a:r>
            <a:r>
              <a:rPr lang="en-US" altLang="ko-KR" sz="1100" dirty="0"/>
              <a:t>- 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결재가 완료된 후에 해당 결재문서의 문서보존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기간에 적용되며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보존기간이 만료된 경우 해당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결재문서는 ‘</a:t>
            </a:r>
            <a:r>
              <a:rPr lang="ko-KR" altLang="ko-KR" sz="110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만료함’</a:t>
            </a:r>
            <a:r>
              <a:rPr lang="ko-KR" altLang="en-US" sz="110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에서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조회 가능합니다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 </a:t>
            </a:r>
          </a:p>
          <a:p>
            <a:r>
              <a:rPr lang="en-US" altLang="ko-KR" sz="1100" dirty="0"/>
              <a:t> </a:t>
            </a:r>
            <a:endParaRPr lang="en-US" altLang="ko-KR" sz="1100" dirty="0">
              <a:solidFill>
                <a:prstClr val="black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결재옵션 </a:t>
            </a:r>
            <a:r>
              <a:rPr lang="en-US" altLang="ko-KR" sz="1100" dirty="0"/>
              <a:t> -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결재 옵션 세부 사항 관리</a:t>
            </a:r>
            <a:br>
              <a:rPr lang="en-US" altLang="ko-KR" sz="1100" dirty="0"/>
            </a:br>
            <a:r>
              <a:rPr lang="ko-KR" altLang="en-US" sz="110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최소결재자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- </a:t>
            </a:r>
            <a:r>
              <a:rPr lang="ko-KR" altLang="ko-KR" sz="1100" dirty="0"/>
              <a:t>본 양식에 대해서 지정해야 하는 필수 최소</a:t>
            </a:r>
            <a:r>
              <a:rPr lang="en-US" altLang="ko-KR" sz="1100" dirty="0"/>
              <a:t> </a:t>
            </a:r>
            <a:r>
              <a:rPr lang="ko-KR" altLang="ko-KR" sz="1100" dirty="0"/>
              <a:t>결재자수를 관리할 수 있습니다</a:t>
            </a:r>
            <a:r>
              <a:rPr lang="en-US" altLang="ko-KR" sz="1100" dirty="0"/>
              <a:t>.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결재진행방법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- </a:t>
            </a:r>
            <a:r>
              <a:rPr lang="ko-KR" altLang="ko-KR" sz="1100" dirty="0"/>
              <a:t>본 양식에 대</a:t>
            </a:r>
            <a:r>
              <a:rPr lang="ko-KR" altLang="en-US" sz="1100" dirty="0"/>
              <a:t>해 결재 진행 시 순차결재</a:t>
            </a:r>
            <a:r>
              <a:rPr lang="en-US" altLang="ko-KR" sz="1100" dirty="0"/>
              <a:t> / </a:t>
            </a:r>
            <a:r>
              <a:rPr lang="ko-KR" altLang="en-US" sz="1100" dirty="0"/>
              <a:t>무순의 결재 </a:t>
            </a:r>
            <a:r>
              <a:rPr lang="en-US" altLang="ko-KR" sz="1100" dirty="0"/>
              <a:t>/ </a:t>
            </a:r>
            <a:r>
              <a:rPr lang="ko-KR" altLang="en-US" sz="1100" dirty="0"/>
              <a:t>묶음합의 </a:t>
            </a:r>
            <a:r>
              <a:rPr lang="en-US" altLang="ko-KR" sz="1100" dirty="0"/>
              <a:t>/ </a:t>
            </a:r>
            <a:r>
              <a:rPr lang="ko-KR" altLang="en-US" sz="1100" dirty="0"/>
              <a:t>합의 후 결재 중 진행 방법을 결정합니다</a:t>
            </a:r>
            <a:r>
              <a:rPr lang="en-US" altLang="ko-KR" sz="1100" dirty="0"/>
              <a:t>.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전결사용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10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선결재사용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–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전결기능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선결 기능 지정 가능합니다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marL="171450" indent="-171450">
              <a:lnSpc>
                <a:spcPts val="1600"/>
              </a:lnSpc>
              <a:buFontTx/>
              <a:buChar char="-"/>
            </a:pPr>
            <a:endParaRPr lang="en-US" altLang="ko-KR" sz="1100" dirty="0">
              <a:solidFill>
                <a:prstClr val="black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171450" indent="-171450">
              <a:lnSpc>
                <a:spcPts val="1600"/>
              </a:lnSpc>
              <a:buFontTx/>
              <a:buChar char="-"/>
            </a:pPr>
            <a:r>
              <a:rPr lang="ko-KR" altLang="en-US" sz="110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기안참조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– 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결재가 진행되는 과정부터 조회를 하게 되는 기안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참조자를 설정할 수 있습니다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marL="171450" indent="-171450">
              <a:lnSpc>
                <a:spcPts val="1600"/>
              </a:lnSpc>
              <a:buFontTx/>
              <a:buChar char="-"/>
            </a:pPr>
            <a:endParaRPr lang="en-US" altLang="ko-KR" sz="11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171450" indent="-171450">
              <a:lnSpc>
                <a:spcPts val="1600"/>
              </a:lnSpc>
              <a:buFontTx/>
              <a:buChar char="-"/>
            </a:pPr>
            <a:r>
              <a:rPr lang="ko-KR" altLang="en-US" sz="1100" dirty="0" err="1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부서발신</a:t>
            </a: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- 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본 양식을 가지고 전자결재를 </a:t>
            </a:r>
            <a:r>
              <a:rPr lang="ko-KR" altLang="ko-KR" sz="110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상신한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경우 최종 결재완료 후에 </a:t>
            </a:r>
            <a:r>
              <a:rPr lang="ko-KR" altLang="ko-KR" sz="110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부서발신을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할 부서를 기본 지정해 두는 기능입니다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lang="ko-KR" altLang="ko-KR" sz="1100" dirty="0">
              <a:solidFill>
                <a:prstClr val="black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34162043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>
            <a:extLst>
              <a:ext uri="{FF2B5EF4-FFF2-40B4-BE49-F238E27FC236}">
                <a16:creationId xmlns:a16="http://schemas.microsoft.com/office/drawing/2014/main" id="{2142DEF8-F21A-0451-216C-0D29F66761D8}"/>
              </a:ext>
            </a:extLst>
          </p:cNvPr>
          <p:cNvSpPr/>
          <p:nvPr/>
        </p:nvSpPr>
        <p:spPr>
          <a:xfrm>
            <a:off x="4038827" y="3511601"/>
            <a:ext cx="6922849" cy="310308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EF3EAA6F-81E3-F0C2-C655-BA20AC1DE8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8827" y="3511601"/>
            <a:ext cx="6922849" cy="268105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8D3EC47-CF37-4392-A7F0-869B8D16D1F2}"/>
              </a:ext>
            </a:extLst>
          </p:cNvPr>
          <p:cNvSpPr txBox="1"/>
          <p:nvPr/>
        </p:nvSpPr>
        <p:spPr>
          <a:xfrm>
            <a:off x="255142" y="697537"/>
            <a:ext cx="224349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>
                <a:solidFill>
                  <a:srgbClr val="4285F4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결재관리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B546E57-939E-4832-A0CC-2604061C5CA6}"/>
              </a:ext>
            </a:extLst>
          </p:cNvPr>
          <p:cNvSpPr txBox="1"/>
          <p:nvPr/>
        </p:nvSpPr>
        <p:spPr>
          <a:xfrm>
            <a:off x="255141" y="3436328"/>
            <a:ext cx="2530589" cy="548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그룹웨어에 사용할 양식을 등록하고 관리합니다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2855298D-8130-4B24-AFF7-FFF4A5E5E7D9}"/>
              </a:ext>
            </a:extLst>
          </p:cNvPr>
          <p:cNvSpPr/>
          <p:nvPr/>
        </p:nvSpPr>
        <p:spPr>
          <a:xfrm>
            <a:off x="361471" y="3007519"/>
            <a:ext cx="1153293" cy="3248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양식관리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0356534-F8AB-411A-8E17-AC862E6A09E1}"/>
              </a:ext>
            </a:extLst>
          </p:cNvPr>
          <p:cNvSpPr txBox="1"/>
          <p:nvPr/>
        </p:nvSpPr>
        <p:spPr>
          <a:xfrm>
            <a:off x="3140264" y="184355"/>
            <a:ext cx="5025836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관리 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&gt; 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결재관리 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&gt; 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양식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From &gt; 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양식관리</a:t>
            </a:r>
            <a:endParaRPr lang="ko-KR" altLang="en-US" sz="1400" b="1" dirty="0">
              <a:latin typeface="나눔스퀘어_ac Light" panose="020B0600000101010101" pitchFamily="50" charset="-127"/>
              <a:ea typeface="나눔스퀘어_ac Light" panose="020B0600000101010101" pitchFamily="50" charset="-127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D5B3049-BCBF-4AEE-8B83-9CCCB47B3383}"/>
              </a:ext>
            </a:extLst>
          </p:cNvPr>
          <p:cNvSpPr txBox="1"/>
          <p:nvPr/>
        </p:nvSpPr>
        <p:spPr>
          <a:xfrm>
            <a:off x="3140264" y="600903"/>
            <a:ext cx="8568345" cy="2745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ts val="1900"/>
              </a:lnSpc>
              <a:buFontTx/>
              <a:buChar char="-"/>
            </a:pP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회람 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– </a:t>
            </a: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회람 사용 여부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체크 및 자동 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배포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회람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) 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처리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를 할 부서나 사람을 지정할 수 있습니다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marL="171450" indent="-171450">
              <a:lnSpc>
                <a:spcPts val="1900"/>
              </a:lnSpc>
              <a:buFontTx/>
              <a:buChar char="-"/>
            </a:pPr>
            <a:endParaRPr lang="en-US" altLang="ko-KR" sz="1100" dirty="0">
              <a:solidFill>
                <a:prstClr val="black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171450" indent="-171450">
              <a:lnSpc>
                <a:spcPts val="1900"/>
              </a:lnSpc>
              <a:buFontTx/>
              <a:buChar char="-"/>
            </a:pP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헤더 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– </a:t>
            </a: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결재문서 상단의 결재자 및 문서번호 날짜 </a:t>
            </a:r>
            <a:r>
              <a:rPr lang="ko-KR" altLang="en-US" sz="1100" dirty="0" err="1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기안자</a:t>
            </a: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등의 헤더 정보를 기본으로 사용할지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수정된 것을 사용할지 선택할 수 있습니다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marL="171450" indent="-171450">
              <a:lnSpc>
                <a:spcPts val="1900"/>
              </a:lnSpc>
              <a:buFontTx/>
              <a:buChar char="-"/>
            </a:pPr>
            <a:endParaRPr lang="en-US" altLang="ko-KR" sz="1100" dirty="0">
              <a:solidFill>
                <a:prstClr val="black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171450" indent="-171450">
              <a:lnSpc>
                <a:spcPts val="1900"/>
              </a:lnSpc>
              <a:buFontTx/>
              <a:buChar char="-"/>
            </a:pP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Form</a:t>
            </a: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양식 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– HTML </a:t>
            </a: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소스를 이용한 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Form </a:t>
            </a: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양식 본문을  사용할지 여부를 결정합니다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>
              <a:lnSpc>
                <a:spcPts val="1900"/>
              </a:lnSpc>
            </a:pP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   </a:t>
            </a: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체크박스 선택 이후 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html </a:t>
            </a: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소스 작업을 통한 본문 양식을 등록해야 합니다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>
              <a:lnSpc>
                <a:spcPts val="1900"/>
              </a:lnSpc>
            </a:pPr>
            <a:endParaRPr lang="en-US" altLang="ko-KR" sz="1100" dirty="0">
              <a:solidFill>
                <a:prstClr val="black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171450" indent="-171450">
              <a:lnSpc>
                <a:spcPts val="1900"/>
              </a:lnSpc>
              <a:buFontTx/>
              <a:buChar char="-"/>
            </a:pP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에디터 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– </a:t>
            </a: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편집기 화면에서 양식 본문을 사용할지 여부를 결정합니다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>
              <a:lnSpc>
                <a:spcPts val="1900"/>
              </a:lnSpc>
            </a:pP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    체크박스 선택 이후 편집기 화면에서 양식을 등록하시면 됩니다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lang="ko-KR" altLang="ko-KR" sz="1100" dirty="0">
              <a:solidFill>
                <a:prstClr val="black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>
              <a:lnSpc>
                <a:spcPts val="1900"/>
              </a:lnSpc>
            </a:pPr>
            <a:endParaRPr lang="en-US" altLang="ko-KR" sz="1100" dirty="0">
              <a:solidFill>
                <a:prstClr val="black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>
              <a:lnSpc>
                <a:spcPts val="1900"/>
              </a:lnSpc>
            </a:pP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-   </a:t>
            </a:r>
            <a:r>
              <a:rPr lang="ko-KR" altLang="en-US" sz="1100" dirty="0" err="1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푸터</a:t>
            </a: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- </a:t>
            </a: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결재문서 하단의 부서수신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부서 배포 등 정보를 기본으로 수정한 것으로 할지 선택할 수 있습니다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</p:txBody>
      </p:sp>
      <p:pic>
        <p:nvPicPr>
          <p:cNvPr id="11" name="그림 10">
            <a:extLst>
              <a:ext uri="{FF2B5EF4-FFF2-40B4-BE49-F238E27FC236}">
                <a16:creationId xmlns:a16="http://schemas.microsoft.com/office/drawing/2014/main" id="{899145A2-3BAA-D510-9082-577DC17708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8827" y="6224747"/>
            <a:ext cx="2528793" cy="357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37240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8D3EC47-CF37-4392-A7F0-869B8D16D1F2}"/>
              </a:ext>
            </a:extLst>
          </p:cNvPr>
          <p:cNvSpPr txBox="1"/>
          <p:nvPr/>
        </p:nvSpPr>
        <p:spPr>
          <a:xfrm>
            <a:off x="255142" y="697537"/>
            <a:ext cx="224349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>
                <a:solidFill>
                  <a:srgbClr val="4285F4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결재관리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B546E57-939E-4832-A0CC-2604061C5CA6}"/>
              </a:ext>
            </a:extLst>
          </p:cNvPr>
          <p:cNvSpPr txBox="1"/>
          <p:nvPr/>
        </p:nvSpPr>
        <p:spPr>
          <a:xfrm>
            <a:off x="255141" y="3436328"/>
            <a:ext cx="2530589" cy="548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결재관리 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– </a:t>
            </a: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결재선 메뉴에서 설정한 결재선을 양식별로 지정할 수 있습니다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2855298D-8130-4B24-AFF7-FFF4A5E5E7D9}"/>
              </a:ext>
            </a:extLst>
          </p:cNvPr>
          <p:cNvSpPr/>
          <p:nvPr/>
        </p:nvSpPr>
        <p:spPr>
          <a:xfrm>
            <a:off x="361471" y="3007519"/>
            <a:ext cx="1270684" cy="3248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 err="1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양식별</a:t>
            </a:r>
            <a:r>
              <a:rPr lang="ko-KR" altLang="en-US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 결재선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D5B3049-BCBF-4AEE-8B83-9CCCB47B3383}"/>
              </a:ext>
            </a:extLst>
          </p:cNvPr>
          <p:cNvSpPr txBox="1"/>
          <p:nvPr/>
        </p:nvSpPr>
        <p:spPr>
          <a:xfrm>
            <a:off x="3140264" y="718058"/>
            <a:ext cx="856834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- [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추가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] 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버튼을 통해서 결재선을 등록할 수 있습니다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lang="ko-KR" altLang="ko-KR" sz="11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270A088-84C1-448B-960D-EB974E093147}"/>
              </a:ext>
            </a:extLst>
          </p:cNvPr>
          <p:cNvSpPr txBox="1"/>
          <p:nvPr/>
        </p:nvSpPr>
        <p:spPr>
          <a:xfrm>
            <a:off x="3140264" y="184355"/>
            <a:ext cx="3938962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관리 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&gt; 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결재관리 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&gt; 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양식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From &gt; </a:t>
            </a:r>
            <a:r>
              <a:rPr lang="ko-KR" altLang="en-US" sz="1400" b="1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양식별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 결재선</a:t>
            </a:r>
            <a:endParaRPr lang="ko-KR" altLang="en-US" sz="1400" b="1" dirty="0">
              <a:latin typeface="나눔스퀘어_ac Light" panose="020B0600000101010101" pitchFamily="50" charset="-127"/>
              <a:ea typeface="나눔스퀘어_ac Light" panose="020B0600000101010101" pitchFamily="50" charset="-127"/>
            </a:endParaRP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3F6FE08F-0ECE-8BD2-FF6F-17B587EF06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75118" y="1564482"/>
            <a:ext cx="531020" cy="268788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0135EA54-E4AE-F41D-A943-309A3E6EE0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8558" y="1479394"/>
            <a:ext cx="7155588" cy="454619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7984731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F260610E-B933-E091-F35A-6DCC49B9CD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6877" y="1240361"/>
            <a:ext cx="6604898" cy="410217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8D3EC47-CF37-4392-A7F0-869B8D16D1F2}"/>
              </a:ext>
            </a:extLst>
          </p:cNvPr>
          <p:cNvSpPr txBox="1"/>
          <p:nvPr/>
        </p:nvSpPr>
        <p:spPr>
          <a:xfrm>
            <a:off x="255142" y="697537"/>
            <a:ext cx="224349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>
                <a:solidFill>
                  <a:srgbClr val="4285F4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결재관리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B546E57-939E-4832-A0CC-2604061C5CA6}"/>
              </a:ext>
            </a:extLst>
          </p:cNvPr>
          <p:cNvSpPr txBox="1"/>
          <p:nvPr/>
        </p:nvSpPr>
        <p:spPr>
          <a:xfrm>
            <a:off x="255141" y="3436328"/>
            <a:ext cx="2530589" cy="548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결재문서 상단에 보이는 헤더 부분을 편집할 수 있습니다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lang="ko-KR" altLang="ko-KR" sz="105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2855298D-8130-4B24-AFF7-FFF4A5E5E7D9}"/>
              </a:ext>
            </a:extLst>
          </p:cNvPr>
          <p:cNvSpPr/>
          <p:nvPr/>
        </p:nvSpPr>
        <p:spPr>
          <a:xfrm>
            <a:off x="361471" y="3007519"/>
            <a:ext cx="1153293" cy="3248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헤더</a:t>
            </a:r>
            <a:r>
              <a:rPr lang="en-US" altLang="ko-KR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/</a:t>
            </a:r>
            <a:r>
              <a:rPr lang="ko-KR" altLang="en-US" sz="1400" dirty="0" err="1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푸터</a:t>
            </a:r>
            <a:endParaRPr lang="ko-KR" altLang="en-US" sz="1400" dirty="0">
              <a:latin typeface="나눔스퀘어_ac ExtraBold" panose="020B0600000101010101" pitchFamily="50" charset="-127"/>
              <a:ea typeface="나눔스퀘어_ac ExtraBold" panose="020B0600000101010101" pitchFamily="50" charset="-127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0356534-F8AB-411A-8E17-AC862E6A09E1}"/>
              </a:ext>
            </a:extLst>
          </p:cNvPr>
          <p:cNvSpPr txBox="1"/>
          <p:nvPr/>
        </p:nvSpPr>
        <p:spPr>
          <a:xfrm>
            <a:off x="3140264" y="184355"/>
            <a:ext cx="3419032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관리 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&gt; 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결재관리 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&gt;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 양식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From &gt; 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헤더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/</a:t>
            </a:r>
            <a:r>
              <a:rPr lang="ko-KR" altLang="en-US" sz="1400" b="1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푸터</a:t>
            </a:r>
            <a:endParaRPr lang="ko-KR" altLang="en-US" sz="1400" b="1" dirty="0">
              <a:latin typeface="나눔스퀘어_ac Light" panose="020B0600000101010101" pitchFamily="50" charset="-127"/>
              <a:ea typeface="나눔스퀘어_ac Light" panose="020B0600000101010101" pitchFamily="50" charset="-127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1B0CB06-C362-4B51-AFE6-178CC6330725}"/>
              </a:ext>
            </a:extLst>
          </p:cNvPr>
          <p:cNvSpPr txBox="1"/>
          <p:nvPr/>
        </p:nvSpPr>
        <p:spPr>
          <a:xfrm>
            <a:off x="3140263" y="5577524"/>
            <a:ext cx="8569137" cy="570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- [</a:t>
            </a: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추가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] </a:t>
            </a: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버튼 클릭으로 헤더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/</a:t>
            </a:r>
            <a:r>
              <a:rPr lang="ko-KR" altLang="en-US" sz="1100" dirty="0" err="1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푸터</a:t>
            </a: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설정을 할 수 있습니다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- </a:t>
            </a: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해당 기능은 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HTML </a:t>
            </a: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소스 코딩이 </a:t>
            </a:r>
            <a:r>
              <a:rPr lang="ko-KR" altLang="en-US" sz="1100" dirty="0" err="1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가능하셔야</a:t>
            </a: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작업이 수월합니다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</p:txBody>
      </p:sp>
      <p:cxnSp>
        <p:nvCxnSpPr>
          <p:cNvPr id="17" name="직선 화살표 연결선 16">
            <a:extLst>
              <a:ext uri="{FF2B5EF4-FFF2-40B4-BE49-F238E27FC236}">
                <a16:creationId xmlns:a16="http://schemas.microsoft.com/office/drawing/2014/main" id="{18A6362E-6402-469E-A9AF-7B787826ACDE}"/>
              </a:ext>
            </a:extLst>
          </p:cNvPr>
          <p:cNvCxnSpPr>
            <a:cxnSpLocks/>
          </p:cNvCxnSpPr>
          <p:nvPr/>
        </p:nvCxnSpPr>
        <p:spPr>
          <a:xfrm>
            <a:off x="10071346" y="1536744"/>
            <a:ext cx="0" cy="746875"/>
          </a:xfrm>
          <a:prstGeom prst="straightConnector1">
            <a:avLst/>
          </a:prstGeom>
          <a:ln w="19050" cmpd="sng">
            <a:solidFill>
              <a:schemeClr val="accent4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512D7A1D-6BE0-4D10-B88B-AECEEAE7BD28}"/>
              </a:ext>
            </a:extLst>
          </p:cNvPr>
          <p:cNvSpPr txBox="1"/>
          <p:nvPr/>
        </p:nvSpPr>
        <p:spPr>
          <a:xfrm>
            <a:off x="3100935" y="669103"/>
            <a:ext cx="8454329" cy="3166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- [</a:t>
            </a: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추가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] </a:t>
            </a: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버튼 클릭으로 기본 헤더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/</a:t>
            </a:r>
            <a:r>
              <a:rPr lang="ko-KR" altLang="en-US" sz="1100" dirty="0" err="1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푸터</a:t>
            </a: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이외의 수정된 값을 등록할 수 있습니다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lang="en-US" altLang="ko-KR" sz="11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87CE20F7-B1E3-8127-33CC-BAED473697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1365" y="2405819"/>
            <a:ext cx="5285820" cy="1548234"/>
          </a:xfrm>
          <a:prstGeom prst="rect">
            <a:avLst/>
          </a:prstGeom>
          <a:ln w="19050">
            <a:solidFill>
              <a:schemeClr val="accent4"/>
            </a:solidFill>
          </a:ln>
        </p:spPr>
      </p:pic>
    </p:spTree>
    <p:extLst>
      <p:ext uri="{BB962C8B-B14F-4D97-AF65-F5344CB8AC3E}">
        <p14:creationId xmlns:p14="http://schemas.microsoft.com/office/powerpoint/2010/main" val="17911884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45812A8F-D048-CAC6-A94B-FDAD8648EB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3867" y="1644250"/>
            <a:ext cx="6867120" cy="445516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8D3EC47-CF37-4392-A7F0-869B8D16D1F2}"/>
              </a:ext>
            </a:extLst>
          </p:cNvPr>
          <p:cNvSpPr txBox="1"/>
          <p:nvPr/>
        </p:nvSpPr>
        <p:spPr>
          <a:xfrm>
            <a:off x="255142" y="697537"/>
            <a:ext cx="224349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>
                <a:solidFill>
                  <a:srgbClr val="4285F4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결재관리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B546E57-939E-4832-A0CC-2604061C5CA6}"/>
              </a:ext>
            </a:extLst>
          </p:cNvPr>
          <p:cNvSpPr txBox="1"/>
          <p:nvPr/>
        </p:nvSpPr>
        <p:spPr>
          <a:xfrm>
            <a:off x="255141" y="3436328"/>
            <a:ext cx="2530589" cy="548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공문발송 시 사용하는 직인 및 명칭을 설정합니다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lang="ko-KR" altLang="ko-KR" sz="105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0356534-F8AB-411A-8E17-AC862E6A09E1}"/>
              </a:ext>
            </a:extLst>
          </p:cNvPr>
          <p:cNvSpPr txBox="1"/>
          <p:nvPr/>
        </p:nvSpPr>
        <p:spPr>
          <a:xfrm>
            <a:off x="3140264" y="184355"/>
            <a:ext cx="4211512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관리 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&gt; 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결재관리 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&gt;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 공문발송 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&gt; 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발송명의</a:t>
            </a:r>
            <a:endParaRPr lang="ko-KR" altLang="en-US" sz="1400" b="1" dirty="0">
              <a:latin typeface="나눔스퀘어_ac Light" panose="020B0600000101010101" pitchFamily="50" charset="-127"/>
              <a:ea typeface="나눔스퀘어_ac Light" panose="020B0600000101010101" pitchFamily="50" charset="-127"/>
            </a:endParaRPr>
          </a:p>
        </p:txBody>
      </p: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90C4A150-47B1-4C73-A72A-3C0F10705498}"/>
              </a:ext>
            </a:extLst>
          </p:cNvPr>
          <p:cNvSpPr/>
          <p:nvPr/>
        </p:nvSpPr>
        <p:spPr>
          <a:xfrm>
            <a:off x="361471" y="3007519"/>
            <a:ext cx="1153293" cy="3248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발송명의</a:t>
            </a:r>
          </a:p>
        </p:txBody>
      </p:sp>
      <p:cxnSp>
        <p:nvCxnSpPr>
          <p:cNvPr id="17" name="직선 화살표 연결선 16">
            <a:extLst>
              <a:ext uri="{FF2B5EF4-FFF2-40B4-BE49-F238E27FC236}">
                <a16:creationId xmlns:a16="http://schemas.microsoft.com/office/drawing/2014/main" id="{18A6362E-6402-469E-A9AF-7B787826ACDE}"/>
              </a:ext>
            </a:extLst>
          </p:cNvPr>
          <p:cNvCxnSpPr>
            <a:cxnSpLocks/>
          </p:cNvCxnSpPr>
          <p:nvPr/>
        </p:nvCxnSpPr>
        <p:spPr>
          <a:xfrm flipH="1">
            <a:off x="9555956" y="1909763"/>
            <a:ext cx="790575" cy="404812"/>
          </a:xfrm>
          <a:prstGeom prst="straightConnector1">
            <a:avLst/>
          </a:prstGeom>
          <a:ln w="19050" cmpd="sng">
            <a:solidFill>
              <a:schemeClr val="accent4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528A3C04-8879-4105-8CC8-0887DDBC5B40}"/>
              </a:ext>
            </a:extLst>
          </p:cNvPr>
          <p:cNvSpPr txBox="1"/>
          <p:nvPr/>
        </p:nvSpPr>
        <p:spPr>
          <a:xfrm>
            <a:off x="3140263" y="669103"/>
            <a:ext cx="8454329" cy="570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- [</a:t>
            </a: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추가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] </a:t>
            </a: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버튼 클릭으로 코드명 및 직인을 추가할 수 있습니다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 </a:t>
            </a:r>
            <a:b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</a:b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- </a:t>
            </a:r>
            <a:r>
              <a:rPr lang="ko-KR" altLang="en-US" sz="1100" dirty="0" err="1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공문함에서</a:t>
            </a: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 변환된 공문  승인 시 지정된 발신명의에 미리 </a:t>
            </a:r>
            <a:r>
              <a:rPr lang="ko-KR" altLang="en-US" sz="1100" dirty="0" err="1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세팅된</a:t>
            </a: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직인이 날인됩니다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lang="en-US" altLang="ko-KR" sz="11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518462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6C79CBAF-D56A-727C-8D0B-3A7FEC1D94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5184" y="1040175"/>
            <a:ext cx="4163006" cy="68589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id="{20C3494B-DA11-737A-1EEA-2C027CB8A4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5184" y="2641127"/>
            <a:ext cx="3858163" cy="65731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4" name="그림 13">
            <a:extLst>
              <a:ext uri="{FF2B5EF4-FFF2-40B4-BE49-F238E27FC236}">
                <a16:creationId xmlns:a16="http://schemas.microsoft.com/office/drawing/2014/main" id="{BC6666D6-A3B8-EE1B-40CC-6497EEFB48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35184" y="4329193"/>
            <a:ext cx="5734850" cy="6477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" name="그림 15">
            <a:extLst>
              <a:ext uri="{FF2B5EF4-FFF2-40B4-BE49-F238E27FC236}">
                <a16:creationId xmlns:a16="http://schemas.microsoft.com/office/drawing/2014/main" id="{BE5CF561-AD51-7882-52BA-9316FFBF214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35183" y="5942164"/>
            <a:ext cx="4534533" cy="66684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8D3EC47-CF37-4392-A7F0-869B8D16D1F2}"/>
              </a:ext>
            </a:extLst>
          </p:cNvPr>
          <p:cNvSpPr txBox="1"/>
          <p:nvPr/>
        </p:nvSpPr>
        <p:spPr>
          <a:xfrm>
            <a:off x="255142" y="697537"/>
            <a:ext cx="224349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>
                <a:solidFill>
                  <a:srgbClr val="4285F4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기본설정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B8430D7-5AC6-4FC7-B4BD-ACBEFA91BDEC}"/>
              </a:ext>
            </a:extLst>
          </p:cNvPr>
          <p:cNvSpPr txBox="1"/>
          <p:nvPr/>
        </p:nvSpPr>
        <p:spPr>
          <a:xfrm>
            <a:off x="3135185" y="1798217"/>
            <a:ext cx="2162432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첨부파일 크기제한</a:t>
            </a:r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2855298D-8130-4B24-AFF7-FFF4A5E5E7D9}"/>
              </a:ext>
            </a:extLst>
          </p:cNvPr>
          <p:cNvSpPr/>
          <p:nvPr/>
        </p:nvSpPr>
        <p:spPr>
          <a:xfrm>
            <a:off x="361471" y="3007519"/>
            <a:ext cx="1157767" cy="3248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기초설정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2AC6CC8-E6E4-4376-A64E-8B2573963DFB}"/>
              </a:ext>
            </a:extLst>
          </p:cNvPr>
          <p:cNvSpPr txBox="1"/>
          <p:nvPr/>
        </p:nvSpPr>
        <p:spPr>
          <a:xfrm>
            <a:off x="3135185" y="2166769"/>
            <a:ext cx="4905632" cy="320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-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메일발송 시 첨부파일의 크기를 설정하는 옵션입니다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 </a:t>
            </a:r>
            <a:endParaRPr lang="ko-KR" altLang="en-US" sz="11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A191AA4-59D3-4289-BD3F-F2BC41A9ABE5}"/>
              </a:ext>
            </a:extLst>
          </p:cNvPr>
          <p:cNvSpPr txBox="1"/>
          <p:nvPr/>
        </p:nvSpPr>
        <p:spPr>
          <a:xfrm>
            <a:off x="3135185" y="3457861"/>
            <a:ext cx="2162432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자동 첨부링크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2BC879E-87C1-4495-8766-B7F4E897F7B6}"/>
              </a:ext>
            </a:extLst>
          </p:cNvPr>
          <p:cNvSpPr txBox="1"/>
          <p:nvPr/>
        </p:nvSpPr>
        <p:spPr>
          <a:xfrm>
            <a:off x="3135184" y="3814056"/>
            <a:ext cx="8699444" cy="320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- 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메일발송 시에 첨부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파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일이 일정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크기 이상이 되면 무조건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‘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첨부링크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’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로 발송하는 기능과 관련된 사항으로서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일정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크기를 설정하는 옵션입니다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lang="ko-KR" altLang="en-US" sz="11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E1DB22E-C4F2-4DE7-A1E3-0AA1D07934EF}"/>
              </a:ext>
            </a:extLst>
          </p:cNvPr>
          <p:cNvSpPr txBox="1"/>
          <p:nvPr/>
        </p:nvSpPr>
        <p:spPr>
          <a:xfrm>
            <a:off x="3135184" y="184636"/>
            <a:ext cx="2162432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동시 발송제한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43E820D-E6F4-40A4-AF17-ED4A679F7D37}"/>
              </a:ext>
            </a:extLst>
          </p:cNvPr>
          <p:cNvSpPr txBox="1"/>
          <p:nvPr/>
        </p:nvSpPr>
        <p:spPr>
          <a:xfrm>
            <a:off x="3135183" y="553188"/>
            <a:ext cx="4905631" cy="320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-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메일에서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1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회 발송 시 수신사 숫자를 제한합니다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값이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0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이면 무제한입니다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 </a:t>
            </a:r>
            <a:endParaRPr lang="ko-KR" altLang="en-US" sz="11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444D0CA-7449-4032-BB9D-1B9E72B013CC}"/>
              </a:ext>
            </a:extLst>
          </p:cNvPr>
          <p:cNvSpPr txBox="1"/>
          <p:nvPr/>
        </p:nvSpPr>
        <p:spPr>
          <a:xfrm>
            <a:off x="3135185" y="5094574"/>
            <a:ext cx="2162432" cy="3844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SMS </a:t>
            </a:r>
            <a:r>
              <a:rPr lang="ko-KR" altLang="en-US" sz="1400" b="1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설정량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 (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옵션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  <a:endParaRPr lang="ko-KR" altLang="en-US" sz="1400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C6CB2F7-0A34-4703-A687-0F1F2B41BB8F}"/>
              </a:ext>
            </a:extLst>
          </p:cNvPr>
          <p:cNvSpPr txBox="1"/>
          <p:nvPr/>
        </p:nvSpPr>
        <p:spPr>
          <a:xfrm>
            <a:off x="3135185" y="5478975"/>
            <a:ext cx="8699444" cy="320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-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매월 사용 가능한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SMS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사용량을 제한합니다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lang="ko-KR" altLang="en-US" sz="11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DCEAA77-2EFB-459B-8ADB-3E9D340FE178}"/>
              </a:ext>
            </a:extLst>
          </p:cNvPr>
          <p:cNvSpPr txBox="1"/>
          <p:nvPr/>
        </p:nvSpPr>
        <p:spPr>
          <a:xfrm>
            <a:off x="255141" y="3436328"/>
            <a:ext cx="2530589" cy="795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ko-KR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회사와 관련된 슬로건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로고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메인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페이지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로</a:t>
            </a: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고</a:t>
            </a:r>
            <a:r>
              <a:rPr lang="ko-KR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이미지 등 다양한 그룹웨어 사용과 관련된 기초적인 정보를 관리합니다</a:t>
            </a:r>
            <a:endParaRPr lang="ko-KR" altLang="en-US" sz="1050" dirty="0">
              <a:latin typeface="나눔스퀘어_ac Light" panose="020B0600000101010101" pitchFamily="50" charset="-127"/>
              <a:ea typeface="나눔스퀘어_ac Light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71389345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>
            <a:extLst>
              <a:ext uri="{FF2B5EF4-FFF2-40B4-BE49-F238E27FC236}">
                <a16:creationId xmlns:a16="http://schemas.microsoft.com/office/drawing/2014/main" id="{B830393D-B965-33BF-296A-6E83B813EF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3868" y="1644250"/>
            <a:ext cx="6867120" cy="444698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8D3EC47-CF37-4392-A7F0-869B8D16D1F2}"/>
              </a:ext>
            </a:extLst>
          </p:cNvPr>
          <p:cNvSpPr txBox="1"/>
          <p:nvPr/>
        </p:nvSpPr>
        <p:spPr>
          <a:xfrm>
            <a:off x="255142" y="697537"/>
            <a:ext cx="224349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>
                <a:solidFill>
                  <a:srgbClr val="4285F4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결재관리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B546E57-939E-4832-A0CC-2604061C5CA6}"/>
              </a:ext>
            </a:extLst>
          </p:cNvPr>
          <p:cNvSpPr txBox="1"/>
          <p:nvPr/>
        </p:nvSpPr>
        <p:spPr>
          <a:xfrm>
            <a:off x="255141" y="3436328"/>
            <a:ext cx="2530589" cy="548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공문발송 시 사용하는 머리말 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/ </a:t>
            </a: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꼬리말 값을 추가 사용할 수 있습니다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lang="ko-KR" altLang="ko-KR" sz="105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0356534-F8AB-411A-8E17-AC862E6A09E1}"/>
              </a:ext>
            </a:extLst>
          </p:cNvPr>
          <p:cNvSpPr txBox="1"/>
          <p:nvPr/>
        </p:nvSpPr>
        <p:spPr>
          <a:xfrm>
            <a:off x="3140264" y="184355"/>
            <a:ext cx="4211512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관리 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&gt; 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결재관리 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&gt;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 공문발송 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&gt; 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헤더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/</a:t>
            </a:r>
            <a:r>
              <a:rPr lang="ko-KR" altLang="en-US" sz="1400" b="1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푸터</a:t>
            </a:r>
            <a:endParaRPr lang="ko-KR" altLang="en-US" sz="1400" b="1" dirty="0">
              <a:latin typeface="나눔스퀘어_ac Light" panose="020B0600000101010101" pitchFamily="50" charset="-127"/>
              <a:ea typeface="나눔스퀘어_ac Light" panose="020B0600000101010101" pitchFamily="50" charset="-127"/>
            </a:endParaRPr>
          </a:p>
        </p:txBody>
      </p: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90C4A150-47B1-4C73-A72A-3C0F10705498}"/>
              </a:ext>
            </a:extLst>
          </p:cNvPr>
          <p:cNvSpPr/>
          <p:nvPr/>
        </p:nvSpPr>
        <p:spPr>
          <a:xfrm>
            <a:off x="361471" y="3007519"/>
            <a:ext cx="1153293" cy="3248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헤더</a:t>
            </a:r>
            <a:r>
              <a:rPr lang="en-US" altLang="ko-KR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/</a:t>
            </a:r>
            <a:r>
              <a:rPr lang="ko-KR" altLang="en-US" sz="1400" dirty="0" err="1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푸터</a:t>
            </a:r>
            <a:endParaRPr lang="ko-KR" altLang="en-US" sz="1400" dirty="0">
              <a:latin typeface="나눔스퀘어_ac ExtraBold" panose="020B0600000101010101" pitchFamily="50" charset="-127"/>
              <a:ea typeface="나눔스퀘어_ac ExtraBold" panose="020B0600000101010101" pitchFamily="50" charset="-127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5C0D61C-FE5E-42DC-A1BE-76AB738836A1}"/>
              </a:ext>
            </a:extLst>
          </p:cNvPr>
          <p:cNvSpPr txBox="1"/>
          <p:nvPr/>
        </p:nvSpPr>
        <p:spPr>
          <a:xfrm>
            <a:off x="3140263" y="669103"/>
            <a:ext cx="8454329" cy="570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- [</a:t>
            </a: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추가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] </a:t>
            </a: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버튼 클릭으로 공문에 사용될 머리말 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/</a:t>
            </a: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꼬리말 설정을 할 수 있습니다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- </a:t>
            </a: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해당 기능은 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HTML </a:t>
            </a: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소스 코딩이 가능하시면 작업이 수월합니다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lang="en-US" altLang="ko-KR" sz="11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cxnSp>
        <p:nvCxnSpPr>
          <p:cNvPr id="6" name="직선 화살표 연결선 5">
            <a:extLst>
              <a:ext uri="{FF2B5EF4-FFF2-40B4-BE49-F238E27FC236}">
                <a16:creationId xmlns:a16="http://schemas.microsoft.com/office/drawing/2014/main" id="{59C8CFBA-ABB1-BAC1-F5AF-8E2E82482E25}"/>
              </a:ext>
            </a:extLst>
          </p:cNvPr>
          <p:cNvCxnSpPr>
            <a:cxnSpLocks/>
          </p:cNvCxnSpPr>
          <p:nvPr/>
        </p:nvCxnSpPr>
        <p:spPr>
          <a:xfrm>
            <a:off x="10456191" y="1965506"/>
            <a:ext cx="0" cy="780075"/>
          </a:xfrm>
          <a:prstGeom prst="straightConnector1">
            <a:avLst/>
          </a:prstGeom>
          <a:ln w="19050" cmpd="sng">
            <a:solidFill>
              <a:schemeClr val="accent4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그림 8">
            <a:extLst>
              <a:ext uri="{FF2B5EF4-FFF2-40B4-BE49-F238E27FC236}">
                <a16:creationId xmlns:a16="http://schemas.microsoft.com/office/drawing/2014/main" id="{2E3D75BB-D5CE-1E93-A985-FF0D79AB3B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0478" y="2843020"/>
            <a:ext cx="5285820" cy="1548234"/>
          </a:xfrm>
          <a:prstGeom prst="rect">
            <a:avLst/>
          </a:prstGeom>
          <a:ln w="19050">
            <a:solidFill>
              <a:schemeClr val="accent4"/>
            </a:solidFill>
          </a:ln>
        </p:spPr>
      </p:pic>
    </p:spTree>
    <p:extLst>
      <p:ext uri="{BB962C8B-B14F-4D97-AF65-F5344CB8AC3E}">
        <p14:creationId xmlns:p14="http://schemas.microsoft.com/office/powerpoint/2010/main" val="242949297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F1732029-08A9-BFEB-5992-E2708F8540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3502" y="1593987"/>
            <a:ext cx="6570721" cy="428863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8D3EC47-CF37-4392-A7F0-869B8D16D1F2}"/>
              </a:ext>
            </a:extLst>
          </p:cNvPr>
          <p:cNvSpPr txBox="1"/>
          <p:nvPr/>
        </p:nvSpPr>
        <p:spPr>
          <a:xfrm>
            <a:off x="255142" y="697537"/>
            <a:ext cx="224349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>
                <a:solidFill>
                  <a:srgbClr val="4285F4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메일관리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B546E57-939E-4832-A0CC-2604061C5CA6}"/>
              </a:ext>
            </a:extLst>
          </p:cNvPr>
          <p:cNvSpPr txBox="1"/>
          <p:nvPr/>
        </p:nvSpPr>
        <p:spPr>
          <a:xfrm>
            <a:off x="255141" y="3436328"/>
            <a:ext cx="2530589" cy="548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메일의 제일 밑에 들어가는 보안문구 대한 관리 기능을 제공합니다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lang="ko-KR" altLang="ko-KR" sz="105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0356534-F8AB-411A-8E17-AC862E6A09E1}"/>
              </a:ext>
            </a:extLst>
          </p:cNvPr>
          <p:cNvSpPr txBox="1"/>
          <p:nvPr/>
        </p:nvSpPr>
        <p:spPr>
          <a:xfrm>
            <a:off x="3140264" y="184355"/>
            <a:ext cx="4211512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관리 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&gt; 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메일관리 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&gt;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 보안문구</a:t>
            </a:r>
            <a:endParaRPr lang="ko-KR" altLang="en-US" sz="1400" b="1" dirty="0">
              <a:latin typeface="나눔스퀘어_ac Light" panose="020B0600000101010101" pitchFamily="50" charset="-127"/>
              <a:ea typeface="나눔스퀘어_ac Light" panose="020B0600000101010101" pitchFamily="50" charset="-127"/>
            </a:endParaRPr>
          </a:p>
        </p:txBody>
      </p: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90C4A150-47B1-4C73-A72A-3C0F10705498}"/>
              </a:ext>
            </a:extLst>
          </p:cNvPr>
          <p:cNvSpPr/>
          <p:nvPr/>
        </p:nvSpPr>
        <p:spPr>
          <a:xfrm>
            <a:off x="361471" y="3007519"/>
            <a:ext cx="1144056" cy="3248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보안문구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6072C11-A62F-4104-B461-22500F14D1B1}"/>
              </a:ext>
            </a:extLst>
          </p:cNvPr>
          <p:cNvSpPr txBox="1"/>
          <p:nvPr/>
        </p:nvSpPr>
        <p:spPr>
          <a:xfrm>
            <a:off x="3140263" y="669103"/>
            <a:ext cx="8454329" cy="5674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Tx/>
              <a:buChar char="-"/>
            </a:pPr>
            <a:r>
              <a:rPr lang="ko-KR" altLang="en-US" sz="1100" dirty="0"/>
              <a:t>사용 여부 체크 박스 제공이 되며 에디터 환경에서 편집하여 저장하시면 됩니다</a:t>
            </a:r>
            <a:r>
              <a:rPr lang="en-US" altLang="ko-KR" sz="1100" dirty="0"/>
              <a:t>.</a:t>
            </a:r>
          </a:p>
          <a:p>
            <a:pPr marL="171450" indent="-171450">
              <a:lnSpc>
                <a:spcPct val="150000"/>
              </a:lnSpc>
              <a:buFontTx/>
              <a:buChar char="-"/>
            </a:pPr>
            <a:r>
              <a:rPr lang="ko-KR" altLang="en-US" sz="1100" dirty="0"/>
              <a:t>그룹웨어 전 사용자 일괄 적용됩니다</a:t>
            </a:r>
            <a:r>
              <a:rPr lang="en-US" altLang="ko-KR" sz="1100" dirty="0"/>
              <a:t>.</a:t>
            </a:r>
            <a:endParaRPr lang="ko-KR" altLang="ko-KR" sz="1100" dirty="0"/>
          </a:p>
        </p:txBody>
      </p:sp>
    </p:spTree>
    <p:extLst>
      <p:ext uri="{BB962C8B-B14F-4D97-AF65-F5344CB8AC3E}">
        <p14:creationId xmlns:p14="http://schemas.microsoft.com/office/powerpoint/2010/main" val="381100481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>
            <a:extLst>
              <a:ext uri="{FF2B5EF4-FFF2-40B4-BE49-F238E27FC236}">
                <a16:creationId xmlns:a16="http://schemas.microsoft.com/office/drawing/2014/main" id="{30B57759-240D-A5C2-27AC-348A5F330F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3502" y="1593987"/>
            <a:ext cx="6570721" cy="434062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8D3EC47-CF37-4392-A7F0-869B8D16D1F2}"/>
              </a:ext>
            </a:extLst>
          </p:cNvPr>
          <p:cNvSpPr txBox="1"/>
          <p:nvPr/>
        </p:nvSpPr>
        <p:spPr>
          <a:xfrm>
            <a:off x="255142" y="697537"/>
            <a:ext cx="224349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>
                <a:solidFill>
                  <a:srgbClr val="4285F4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메일관리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B546E57-939E-4832-A0CC-2604061C5CA6}"/>
              </a:ext>
            </a:extLst>
          </p:cNvPr>
          <p:cNvSpPr txBox="1"/>
          <p:nvPr/>
        </p:nvSpPr>
        <p:spPr>
          <a:xfrm>
            <a:off x="255141" y="3436328"/>
            <a:ext cx="2530589" cy="548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전자우편에서 사용되는 문자 셋 정보에 대한 관리 기능을 제공합니다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lang="ko-KR" altLang="ko-KR" sz="105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0356534-F8AB-411A-8E17-AC862E6A09E1}"/>
              </a:ext>
            </a:extLst>
          </p:cNvPr>
          <p:cNvSpPr txBox="1"/>
          <p:nvPr/>
        </p:nvSpPr>
        <p:spPr>
          <a:xfrm>
            <a:off x="3140264" y="184355"/>
            <a:ext cx="4211512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관리 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&gt; 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메일관리 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&gt;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 문자코드</a:t>
            </a:r>
            <a:endParaRPr lang="ko-KR" altLang="en-US" sz="1400" b="1" dirty="0">
              <a:latin typeface="나눔스퀘어_ac Light" panose="020B0600000101010101" pitchFamily="50" charset="-127"/>
              <a:ea typeface="나눔스퀘어_ac Light" panose="020B0600000101010101" pitchFamily="50" charset="-127"/>
            </a:endParaRPr>
          </a:p>
        </p:txBody>
      </p: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90C4A150-47B1-4C73-A72A-3C0F10705498}"/>
              </a:ext>
            </a:extLst>
          </p:cNvPr>
          <p:cNvSpPr/>
          <p:nvPr/>
        </p:nvSpPr>
        <p:spPr>
          <a:xfrm>
            <a:off x="361471" y="3007519"/>
            <a:ext cx="1153293" cy="3248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문자코드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6072C11-A62F-4104-B461-22500F14D1B1}"/>
              </a:ext>
            </a:extLst>
          </p:cNvPr>
          <p:cNvSpPr txBox="1"/>
          <p:nvPr/>
        </p:nvSpPr>
        <p:spPr>
          <a:xfrm>
            <a:off x="3140263" y="669103"/>
            <a:ext cx="8454329" cy="3166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-  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추가 버튼을 이용하여 새로운 문자코드를 추가 가능합니다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</p:txBody>
      </p:sp>
      <p:cxnSp>
        <p:nvCxnSpPr>
          <p:cNvPr id="17" name="직선 화살표 연결선 16">
            <a:extLst>
              <a:ext uri="{FF2B5EF4-FFF2-40B4-BE49-F238E27FC236}">
                <a16:creationId xmlns:a16="http://schemas.microsoft.com/office/drawing/2014/main" id="{16411C84-2039-46A5-8CFB-A7E9544EFA43}"/>
              </a:ext>
            </a:extLst>
          </p:cNvPr>
          <p:cNvCxnSpPr>
            <a:cxnSpLocks/>
          </p:cNvCxnSpPr>
          <p:nvPr/>
        </p:nvCxnSpPr>
        <p:spPr>
          <a:xfrm flipH="1">
            <a:off x="9220200" y="1864519"/>
            <a:ext cx="1090613" cy="400050"/>
          </a:xfrm>
          <a:prstGeom prst="straightConnector1">
            <a:avLst/>
          </a:prstGeom>
          <a:ln w="19050" cmpd="sng">
            <a:solidFill>
              <a:schemeClr val="accent4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917205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5FFA3641-3890-7784-0509-D4A0A0C27F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8124" y="1593987"/>
            <a:ext cx="6954101" cy="435807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8D3EC47-CF37-4392-A7F0-869B8D16D1F2}"/>
              </a:ext>
            </a:extLst>
          </p:cNvPr>
          <p:cNvSpPr txBox="1"/>
          <p:nvPr/>
        </p:nvSpPr>
        <p:spPr>
          <a:xfrm>
            <a:off x="255142" y="697537"/>
            <a:ext cx="224349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>
                <a:solidFill>
                  <a:srgbClr val="4285F4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메일관리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B546E57-939E-4832-A0CC-2604061C5CA6}"/>
              </a:ext>
            </a:extLst>
          </p:cNvPr>
          <p:cNvSpPr txBox="1"/>
          <p:nvPr/>
        </p:nvSpPr>
        <p:spPr>
          <a:xfrm>
            <a:off x="255141" y="3436328"/>
            <a:ext cx="2530589" cy="548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전자우편에서 적용되는 승인메일에 대한 관리자 기능에 대한 설명입니다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lang="ko-KR" altLang="ko-KR" sz="105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0356534-F8AB-411A-8E17-AC862E6A09E1}"/>
              </a:ext>
            </a:extLst>
          </p:cNvPr>
          <p:cNvSpPr txBox="1"/>
          <p:nvPr/>
        </p:nvSpPr>
        <p:spPr>
          <a:xfrm>
            <a:off x="3140264" y="184355"/>
            <a:ext cx="4211512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관리 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&gt; 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메일관리 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&gt;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 승인메일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lang="ko-KR" altLang="en-US" sz="1400" b="1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옵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  <a:endParaRPr lang="ko-KR" altLang="en-US" sz="1400" b="1" dirty="0">
              <a:latin typeface="나눔스퀘어_ac Light" panose="020B0600000101010101" pitchFamily="50" charset="-127"/>
              <a:ea typeface="나눔스퀘어_ac Light" panose="020B0600000101010101" pitchFamily="50" charset="-127"/>
            </a:endParaRPr>
          </a:p>
        </p:txBody>
      </p: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90C4A150-47B1-4C73-A72A-3C0F10705498}"/>
              </a:ext>
            </a:extLst>
          </p:cNvPr>
          <p:cNvSpPr/>
          <p:nvPr/>
        </p:nvSpPr>
        <p:spPr>
          <a:xfrm>
            <a:off x="361471" y="3007519"/>
            <a:ext cx="1153293" cy="3248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승인메일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E07D128-409F-4FB8-B953-00C60207EE17}"/>
              </a:ext>
            </a:extLst>
          </p:cNvPr>
          <p:cNvSpPr txBox="1"/>
          <p:nvPr/>
        </p:nvSpPr>
        <p:spPr>
          <a:xfrm>
            <a:off x="3140265" y="620015"/>
            <a:ext cx="8568345" cy="3160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-  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그룹웨어 내부 사용자 및 외부인에게 편지를 보내기 위한 관리자 기능 작성 화면입니다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4296364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8D3EC47-CF37-4392-A7F0-869B8D16D1F2}"/>
              </a:ext>
            </a:extLst>
          </p:cNvPr>
          <p:cNvSpPr txBox="1"/>
          <p:nvPr/>
        </p:nvSpPr>
        <p:spPr>
          <a:xfrm>
            <a:off x="255142" y="697537"/>
            <a:ext cx="224349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>
                <a:solidFill>
                  <a:srgbClr val="4285F4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기본설정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B8430D7-5AC6-4FC7-B4BD-ACBEFA91BDEC}"/>
              </a:ext>
            </a:extLst>
          </p:cNvPr>
          <p:cNvSpPr txBox="1"/>
          <p:nvPr/>
        </p:nvSpPr>
        <p:spPr>
          <a:xfrm>
            <a:off x="3135184" y="184636"/>
            <a:ext cx="3151315" cy="3777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수신자별</a:t>
            </a:r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2855298D-8130-4B24-AFF7-FFF4A5E5E7D9}"/>
              </a:ext>
            </a:extLst>
          </p:cNvPr>
          <p:cNvSpPr/>
          <p:nvPr/>
        </p:nvSpPr>
        <p:spPr>
          <a:xfrm>
            <a:off x="361471" y="3007519"/>
            <a:ext cx="1155385" cy="3248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승인메일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949D9F0-A89B-469D-8EE6-9004C5AEE0D6}"/>
              </a:ext>
            </a:extLst>
          </p:cNvPr>
          <p:cNvSpPr txBox="1"/>
          <p:nvPr/>
        </p:nvSpPr>
        <p:spPr>
          <a:xfrm>
            <a:off x="3135183" y="591056"/>
            <a:ext cx="8505832" cy="10777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- </a:t>
            </a:r>
            <a:r>
              <a:rPr lang="ko-KR" altLang="en-US" sz="1100" dirty="0"/>
              <a:t>승인메일 작성 시 수신자 정보에 따른 승인메일 대상 여부를 설정합니다</a:t>
            </a:r>
            <a:endParaRPr lang="en-US" altLang="ko-KR" sz="11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lvl="0">
              <a:lnSpc>
                <a:spcPct val="150000"/>
              </a:lnSpc>
            </a:pP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-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전체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: </a:t>
            </a:r>
            <a:r>
              <a:rPr lang="ko-KR" altLang="en-US" sz="1100" dirty="0"/>
              <a:t>발송메일에 포함된 승인메일의 수신자들이 사내이든 사외이든 모두 승인메일 대상이 됩니다</a:t>
            </a:r>
            <a:endParaRPr lang="en-US" altLang="ko-KR" sz="1100" dirty="0"/>
          </a:p>
          <a:p>
            <a:pPr lvl="0">
              <a:lnSpc>
                <a:spcPct val="150000"/>
              </a:lnSpc>
            </a:pP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-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외부만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: </a:t>
            </a:r>
            <a:r>
              <a:rPr lang="ko-KR" altLang="en-US" sz="1100" dirty="0"/>
              <a:t>수신자 지정된 메일이 발송될 경우에 외부로 나가는 메일만 승인대상으로 하고 내부 수신자에게 가능 경우에는 승인메일 </a:t>
            </a:r>
            <a:endParaRPr lang="en-US" altLang="ko-KR" sz="1100" dirty="0"/>
          </a:p>
          <a:p>
            <a:pPr lvl="0">
              <a:lnSpc>
                <a:spcPct val="150000"/>
              </a:lnSpc>
            </a:pPr>
            <a:r>
              <a:rPr lang="en-US" altLang="ko-KR" sz="1100" dirty="0"/>
              <a:t>             </a:t>
            </a:r>
            <a:r>
              <a:rPr lang="ko-KR" altLang="en-US" sz="1100" dirty="0"/>
              <a:t>대상이 되지 않도록 합니다</a:t>
            </a:r>
            <a:r>
              <a:rPr lang="en-US" altLang="ko-KR" sz="1100" dirty="0"/>
              <a:t>.</a:t>
            </a:r>
            <a:endParaRPr lang="ko-KR" altLang="en-US" sz="11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6DBDFBF-9E2C-4E3E-8F85-7BFDC9971334}"/>
              </a:ext>
            </a:extLst>
          </p:cNvPr>
          <p:cNvSpPr txBox="1"/>
          <p:nvPr/>
        </p:nvSpPr>
        <p:spPr>
          <a:xfrm>
            <a:off x="255141" y="3436328"/>
            <a:ext cx="2530589" cy="8681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전자우편에서 적용되는 승인메일에 대한 관리자 기능에 대한 설명입니다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- </a:t>
            </a: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승인대상메일을 설정합니다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lang="ko-KR" altLang="ko-KR" sz="105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752DC37-A91B-4054-A430-26F5A8AAD347}"/>
              </a:ext>
            </a:extLst>
          </p:cNvPr>
          <p:cNvSpPr txBox="1"/>
          <p:nvPr/>
        </p:nvSpPr>
        <p:spPr>
          <a:xfrm>
            <a:off x="3135184" y="2476981"/>
            <a:ext cx="3151315" cy="3777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첨부파일여부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8112B40-CCC3-49D1-88B8-39EC40126C11}"/>
              </a:ext>
            </a:extLst>
          </p:cNvPr>
          <p:cNvSpPr txBox="1"/>
          <p:nvPr/>
        </p:nvSpPr>
        <p:spPr>
          <a:xfrm>
            <a:off x="3135183" y="2883401"/>
            <a:ext cx="8505832" cy="3160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ko-KR" altLang="en-US" sz="1100" dirty="0"/>
              <a:t> </a:t>
            </a:r>
            <a:r>
              <a:rPr lang="en-US" altLang="ko-KR" sz="1100" dirty="0"/>
              <a:t>- </a:t>
            </a:r>
            <a:r>
              <a:rPr lang="ko-KR" altLang="en-US" sz="1100" dirty="0"/>
              <a:t>승인메일 대상이 첨부파일이 있는 경우에만 적용할 건지 여부를 설정합니다</a:t>
            </a:r>
            <a:r>
              <a:rPr lang="en-US" altLang="ko-KR" sz="1100" dirty="0"/>
              <a:t>.</a:t>
            </a:r>
            <a:endParaRPr lang="ko-KR" altLang="en-US" sz="11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15B3851-2E94-46B9-80A2-A89CDDEC1F70}"/>
              </a:ext>
            </a:extLst>
          </p:cNvPr>
          <p:cNvSpPr txBox="1"/>
          <p:nvPr/>
        </p:nvSpPr>
        <p:spPr>
          <a:xfrm>
            <a:off x="3135184" y="4055854"/>
            <a:ext cx="3151315" cy="3777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메일크기제한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F66B177-CAB2-4489-AF53-BD70146FCEAA}"/>
              </a:ext>
            </a:extLst>
          </p:cNvPr>
          <p:cNvSpPr txBox="1"/>
          <p:nvPr/>
        </p:nvSpPr>
        <p:spPr>
          <a:xfrm>
            <a:off x="3135183" y="4462274"/>
            <a:ext cx="8505832" cy="823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ko-KR" altLang="en-US" sz="1100" dirty="0"/>
              <a:t> </a:t>
            </a:r>
            <a:r>
              <a:rPr lang="en-US" altLang="ko-KR" sz="1100" dirty="0"/>
              <a:t>- </a:t>
            </a:r>
            <a:r>
              <a:rPr lang="ko-KR" altLang="en-US" sz="1100" dirty="0"/>
              <a:t>승인메일 대상이 되는 메일의 총 메시지 크기에 대한 관리를 합니다</a:t>
            </a:r>
            <a:r>
              <a:rPr lang="en-US" altLang="ko-KR" sz="1100" dirty="0"/>
              <a:t>.</a:t>
            </a:r>
          </a:p>
          <a:p>
            <a:pPr lvl="0">
              <a:lnSpc>
                <a:spcPct val="150000"/>
              </a:lnSpc>
            </a:pPr>
            <a:r>
              <a:rPr lang="en-US" altLang="ko-KR" sz="1100" dirty="0"/>
              <a:t> - </a:t>
            </a:r>
            <a:r>
              <a:rPr lang="ko-KR" altLang="en-US" sz="1100" dirty="0"/>
              <a:t>메시지는 메일 본문과 첨부파일을 포함해서 </a:t>
            </a:r>
            <a:r>
              <a:rPr lang="en-US" altLang="ko-KR" sz="1100" dirty="0" err="1"/>
              <a:t>eml</a:t>
            </a:r>
            <a:r>
              <a:rPr lang="en-US" altLang="ko-KR" sz="1100" dirty="0"/>
              <a:t> </a:t>
            </a:r>
            <a:r>
              <a:rPr lang="ko-KR" altLang="en-US" sz="1100" dirty="0"/>
              <a:t>파일로 된 경우의 크기를 의미하며</a:t>
            </a:r>
            <a:r>
              <a:rPr lang="en-US" altLang="ko-KR" sz="1100" dirty="0"/>
              <a:t>, </a:t>
            </a:r>
            <a:r>
              <a:rPr lang="ko-KR" altLang="en-US" sz="1100" dirty="0"/>
              <a:t>메시지 일정 크기 이상에 대해서만 승인메일 대상이 되도록 지원이 가능합니다</a:t>
            </a:r>
            <a:r>
              <a:rPr lang="en-US" altLang="ko-KR" sz="1100" dirty="0"/>
              <a:t>.</a:t>
            </a:r>
            <a:endParaRPr lang="ko-KR" altLang="en-US" sz="11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C3A2D21C-5614-AE63-7E0D-22E10D5B8B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5183" y="1825256"/>
            <a:ext cx="2552700" cy="4762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E94878EF-B3B1-491D-6AF1-2D45D50302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5183" y="3356016"/>
            <a:ext cx="3219450" cy="5143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E8213266-CF5E-ECCF-15AB-15078E6F03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35183" y="5451296"/>
            <a:ext cx="3629025" cy="5524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8964853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8D3EC47-CF37-4392-A7F0-869B8D16D1F2}"/>
              </a:ext>
            </a:extLst>
          </p:cNvPr>
          <p:cNvSpPr txBox="1"/>
          <p:nvPr/>
        </p:nvSpPr>
        <p:spPr>
          <a:xfrm>
            <a:off x="255142" y="697537"/>
            <a:ext cx="224349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>
                <a:solidFill>
                  <a:srgbClr val="4285F4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기본설정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B8430D7-5AC6-4FC7-B4BD-ACBEFA91BDEC}"/>
              </a:ext>
            </a:extLst>
          </p:cNvPr>
          <p:cNvSpPr txBox="1"/>
          <p:nvPr/>
        </p:nvSpPr>
        <p:spPr>
          <a:xfrm>
            <a:off x="3135184" y="184636"/>
            <a:ext cx="3151315" cy="3777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1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차 승인자 설정</a:t>
            </a:r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2855298D-8130-4B24-AFF7-FFF4A5E5E7D9}"/>
              </a:ext>
            </a:extLst>
          </p:cNvPr>
          <p:cNvSpPr/>
          <p:nvPr/>
        </p:nvSpPr>
        <p:spPr>
          <a:xfrm>
            <a:off x="361471" y="3007519"/>
            <a:ext cx="1155385" cy="3248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승인메일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949D9F0-A89B-469D-8EE6-9004C5AEE0D6}"/>
              </a:ext>
            </a:extLst>
          </p:cNvPr>
          <p:cNvSpPr txBox="1"/>
          <p:nvPr/>
        </p:nvSpPr>
        <p:spPr>
          <a:xfrm>
            <a:off x="3135183" y="591056"/>
            <a:ext cx="8505832" cy="3160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-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승인메일 적용 대상자들이 개인적으로 승인자를 설정하지 않는 경우 기본적으로 사용될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1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차 승인자를 설정합니다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lang="ko-KR" altLang="en-US" sz="11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6DBDFBF-9E2C-4E3E-8F85-7BFDC9971334}"/>
              </a:ext>
            </a:extLst>
          </p:cNvPr>
          <p:cNvSpPr txBox="1"/>
          <p:nvPr/>
        </p:nvSpPr>
        <p:spPr>
          <a:xfrm>
            <a:off x="255141" y="3436328"/>
            <a:ext cx="2530589" cy="8681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전자우편에서 적용되는 승인메일에 대한 관리자 기능에 대한 설명입니다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- </a:t>
            </a: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승인에 필요한 사항을 설정합니다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lang="ko-KR" altLang="ko-KR" sz="105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752DC37-A91B-4054-A430-26F5A8AAD347}"/>
              </a:ext>
            </a:extLst>
          </p:cNvPr>
          <p:cNvSpPr txBox="1"/>
          <p:nvPr/>
        </p:nvSpPr>
        <p:spPr>
          <a:xfrm>
            <a:off x="3135184" y="1758486"/>
            <a:ext cx="3151315" cy="3777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승인순서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8112B40-CCC3-49D1-88B8-39EC40126C11}"/>
              </a:ext>
            </a:extLst>
          </p:cNvPr>
          <p:cNvSpPr txBox="1"/>
          <p:nvPr/>
        </p:nvSpPr>
        <p:spPr>
          <a:xfrm>
            <a:off x="3135183" y="2164906"/>
            <a:ext cx="8505832" cy="13317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lvl="0" indent="-171450">
              <a:lnSpc>
                <a:spcPct val="150000"/>
              </a:lnSpc>
              <a:buFontTx/>
              <a:buChar char="-"/>
            </a:pP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승인메일에 대한 승인대상자의 승인 처리 순서를 설정합니다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marL="171450" lvl="0" indent="-171450">
              <a:lnSpc>
                <a:spcPct val="150000"/>
              </a:lnSpc>
              <a:buFontTx/>
              <a:buChar char="-"/>
            </a:pP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무순위결재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: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승인자가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2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인 이상인 경우에 순서 없이 누구나 승인을 먼저 할 수 있습니다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lvl="0">
              <a:lnSpc>
                <a:spcPct val="150000"/>
              </a:lnSpc>
            </a:pP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                (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단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모든 승인자들이 승인 결정을 완료하여야 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.)</a:t>
            </a:r>
          </a:p>
          <a:p>
            <a:pPr marL="171450" lvl="0" indent="-171450">
              <a:lnSpc>
                <a:spcPct val="150000"/>
              </a:lnSpc>
              <a:buFontTx/>
              <a:buChar char="-"/>
            </a:pP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순차진행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: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승인자가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2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인 이상인 경우에 지정한 승인자 순서대로 승인 결정을 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marL="171450" lvl="0" indent="-171450">
              <a:lnSpc>
                <a:spcPct val="150000"/>
              </a:lnSpc>
              <a:buFontTx/>
              <a:buChar char="-"/>
            </a:pP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1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인 전결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: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승인자가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2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인 이상인 경우 그들 중 누군가 먼저 승인을 하게 되면 승인 처리가 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15B3851-2E94-46B9-80A2-A89CDDEC1F70}"/>
              </a:ext>
            </a:extLst>
          </p:cNvPr>
          <p:cNvSpPr txBox="1"/>
          <p:nvPr/>
        </p:nvSpPr>
        <p:spPr>
          <a:xfrm>
            <a:off x="3135184" y="4323501"/>
            <a:ext cx="3151315" cy="3777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합의사용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F66B177-CAB2-4489-AF53-BD70146FCEAA}"/>
              </a:ext>
            </a:extLst>
          </p:cNvPr>
          <p:cNvSpPr txBox="1"/>
          <p:nvPr/>
        </p:nvSpPr>
        <p:spPr>
          <a:xfrm>
            <a:off x="3135183" y="4729921"/>
            <a:ext cx="8505832" cy="5699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- 1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차 승인자 처리 후에 </a:t>
            </a:r>
            <a:r>
              <a:rPr lang="ko-KR" altLang="en-US" sz="110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협의자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기능을 추가로 관리합니다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lvl="0">
              <a:lnSpc>
                <a:spcPct val="150000"/>
              </a:lnSpc>
            </a:pP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- </a:t>
            </a:r>
            <a:r>
              <a:rPr lang="ko-KR" altLang="en-US" sz="110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협의자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일종의 보안담당자로서 무조건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1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차 승인자 승인처리 후에 협의자가 추가 승인 결정 여부를 판단하여 처리하게 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lang="ko-KR" altLang="en-US" sz="11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FD47F35D-487F-A3B9-E086-3EC91FD855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5183" y="1073170"/>
            <a:ext cx="2962275" cy="5715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3AAF3B73-23E1-B6D3-938D-C93F905A30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5183" y="3650892"/>
            <a:ext cx="3790950" cy="5715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4" name="그림 13">
            <a:extLst>
              <a:ext uri="{FF2B5EF4-FFF2-40B4-BE49-F238E27FC236}">
                <a16:creationId xmlns:a16="http://schemas.microsoft.com/office/drawing/2014/main" id="{51EA56BB-DCBB-9EC4-45CE-6C24846E34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35183" y="5476954"/>
            <a:ext cx="3848100" cy="11620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80081167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8D3EC47-CF37-4392-A7F0-869B8D16D1F2}"/>
              </a:ext>
            </a:extLst>
          </p:cNvPr>
          <p:cNvSpPr txBox="1"/>
          <p:nvPr/>
        </p:nvSpPr>
        <p:spPr>
          <a:xfrm>
            <a:off x="255142" y="697537"/>
            <a:ext cx="224349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>
                <a:solidFill>
                  <a:srgbClr val="4285F4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기본설정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B8430D7-5AC6-4FC7-B4BD-ACBEFA91BDEC}"/>
              </a:ext>
            </a:extLst>
          </p:cNvPr>
          <p:cNvSpPr txBox="1"/>
          <p:nvPr/>
        </p:nvSpPr>
        <p:spPr>
          <a:xfrm>
            <a:off x="3135184" y="184636"/>
            <a:ext cx="3151315" cy="3777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예외대상</a:t>
            </a:r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2855298D-8130-4B24-AFF7-FFF4A5E5E7D9}"/>
              </a:ext>
            </a:extLst>
          </p:cNvPr>
          <p:cNvSpPr/>
          <p:nvPr/>
        </p:nvSpPr>
        <p:spPr>
          <a:xfrm>
            <a:off x="361471" y="3007519"/>
            <a:ext cx="1155385" cy="3248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승인메일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949D9F0-A89B-469D-8EE6-9004C5AEE0D6}"/>
              </a:ext>
            </a:extLst>
          </p:cNvPr>
          <p:cNvSpPr txBox="1"/>
          <p:nvPr/>
        </p:nvSpPr>
        <p:spPr>
          <a:xfrm>
            <a:off x="3135183" y="591056"/>
            <a:ext cx="8505832" cy="1586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lvl="0" indent="-171450">
              <a:lnSpc>
                <a:spcPct val="150000"/>
              </a:lnSpc>
              <a:buFontTx/>
              <a:buChar char="-"/>
            </a:pPr>
            <a:r>
              <a:rPr lang="ko-KR" altLang="en-US" sz="1100" dirty="0"/>
              <a:t>승인메일 대상자에 대한 설정을 지정하는 부분으로 전체사용 </a:t>
            </a:r>
            <a:r>
              <a:rPr lang="en-US" altLang="ko-KR" sz="1100" dirty="0"/>
              <a:t>/ </a:t>
            </a:r>
            <a:r>
              <a:rPr lang="ko-KR" altLang="en-US" sz="1100" dirty="0"/>
              <a:t>보안등급 </a:t>
            </a:r>
            <a:r>
              <a:rPr lang="en-US" altLang="ko-KR" sz="1100" dirty="0"/>
              <a:t>/ </a:t>
            </a:r>
            <a:r>
              <a:rPr lang="ko-KR" altLang="en-US" sz="1100" dirty="0"/>
              <a:t>대상 선택 </a:t>
            </a:r>
            <a:r>
              <a:rPr lang="en-US" altLang="ko-KR" sz="1100" dirty="0"/>
              <a:t>3</a:t>
            </a:r>
            <a:r>
              <a:rPr lang="ko-KR" altLang="en-US" sz="1100" dirty="0"/>
              <a:t>가지 옵션을 제공하므로 대상자 지정에 맞는 옵션을 선택하시면 됩니다</a:t>
            </a:r>
            <a:r>
              <a:rPr lang="en-US" altLang="ko-KR" sz="1100" dirty="0"/>
              <a:t>.</a:t>
            </a:r>
          </a:p>
          <a:p>
            <a:pPr marL="171450" lvl="0" indent="-171450">
              <a:lnSpc>
                <a:spcPct val="150000"/>
              </a:lnSpc>
              <a:buFontTx/>
              <a:buChar char="-"/>
            </a:pP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업음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: </a:t>
            </a:r>
            <a:r>
              <a:rPr lang="ko-KR" altLang="en-US" sz="1100" dirty="0"/>
              <a:t>승인메일에서 모든 사용자가 사용 가능합니다</a:t>
            </a:r>
            <a:r>
              <a:rPr lang="en-US" altLang="ko-KR" sz="1100" dirty="0"/>
              <a:t>. </a:t>
            </a:r>
          </a:p>
          <a:p>
            <a:pPr marL="171450" lvl="0" indent="-171450">
              <a:lnSpc>
                <a:spcPct val="150000"/>
              </a:lnSpc>
              <a:buFontTx/>
              <a:buChar char="-"/>
            </a:pP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보안등급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: </a:t>
            </a:r>
            <a:r>
              <a:rPr lang="en-US" altLang="ko-KR" sz="1100" dirty="0"/>
              <a:t>1</a:t>
            </a:r>
            <a:r>
              <a:rPr lang="ko-KR" altLang="en-US" sz="1100" dirty="0"/>
              <a:t>등급</a:t>
            </a:r>
            <a:r>
              <a:rPr lang="en-US" altLang="ko-KR" sz="1100" dirty="0"/>
              <a:t>(</a:t>
            </a:r>
            <a:r>
              <a:rPr lang="ko-KR" altLang="en-US" sz="1100" dirty="0"/>
              <a:t>높음</a:t>
            </a:r>
            <a:r>
              <a:rPr lang="en-US" altLang="ko-KR" sz="1100" dirty="0"/>
              <a:t>)</a:t>
            </a:r>
            <a:r>
              <a:rPr lang="ko-KR" altLang="en-US" sz="1100" dirty="0"/>
              <a:t>부터 </a:t>
            </a:r>
            <a:r>
              <a:rPr lang="en-US" altLang="ko-KR" sz="1100" dirty="0"/>
              <a:t>5</a:t>
            </a:r>
            <a:r>
              <a:rPr lang="ko-KR" altLang="en-US" sz="1100" dirty="0"/>
              <a:t>등급</a:t>
            </a:r>
            <a:r>
              <a:rPr lang="en-US" altLang="ko-KR" sz="1100" dirty="0"/>
              <a:t>(</a:t>
            </a:r>
            <a:r>
              <a:rPr lang="ko-KR" altLang="en-US" sz="1100" dirty="0"/>
              <a:t>낮음</a:t>
            </a:r>
            <a:r>
              <a:rPr lang="en-US" altLang="ko-KR" sz="1100" dirty="0"/>
              <a:t>), </a:t>
            </a:r>
            <a:r>
              <a:rPr lang="ko-KR" altLang="en-US" sz="1100" dirty="0" err="1"/>
              <a:t>조직외등급이</a:t>
            </a:r>
            <a:r>
              <a:rPr lang="ko-KR" altLang="en-US" sz="1100" dirty="0"/>
              <a:t> 제공되며 선택한 등급 이상인 사용자가 지정됩니다</a:t>
            </a:r>
            <a:r>
              <a:rPr lang="en-US" altLang="ko-KR" sz="1100" dirty="0"/>
              <a:t>.</a:t>
            </a:r>
          </a:p>
          <a:p>
            <a:pPr marL="171450" lvl="0" indent="-171450">
              <a:lnSpc>
                <a:spcPct val="150000"/>
              </a:lnSpc>
              <a:buFontTx/>
              <a:buChar char="-"/>
            </a:pP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대상 선택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: </a:t>
            </a:r>
            <a:r>
              <a:rPr lang="ko-KR" altLang="en-US" sz="1100" dirty="0"/>
              <a:t>승인메일을 적용하지 않을 대상자를 설정합니다</a:t>
            </a:r>
            <a:r>
              <a:rPr lang="en-US" altLang="ko-KR" sz="1100" dirty="0"/>
              <a:t>.</a:t>
            </a:r>
          </a:p>
          <a:p>
            <a:pPr lvl="0">
              <a:lnSpc>
                <a:spcPct val="150000"/>
              </a:lnSpc>
            </a:pP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                     </a:t>
            </a:r>
            <a:r>
              <a:rPr lang="ko-KR" altLang="en-US" sz="1100" dirty="0"/>
              <a:t>승인메일 대상자가 대부분이고</a:t>
            </a:r>
            <a:r>
              <a:rPr lang="en-US" altLang="ko-KR" sz="1100" dirty="0"/>
              <a:t>, </a:t>
            </a:r>
            <a:r>
              <a:rPr lang="ko-KR" altLang="en-US" sz="1100" dirty="0"/>
              <a:t>일부분이 예외적으로 승인메일을 적용하지 않는 경우에 효과적인 설정 기능입니다</a:t>
            </a:r>
            <a:r>
              <a:rPr lang="en-US" altLang="ko-KR" sz="1100" dirty="0"/>
              <a:t>. </a:t>
            </a:r>
            <a:endParaRPr lang="en-US" altLang="ko-KR" sz="11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6DBDFBF-9E2C-4E3E-8F85-7BFDC9971334}"/>
              </a:ext>
            </a:extLst>
          </p:cNvPr>
          <p:cNvSpPr txBox="1"/>
          <p:nvPr/>
        </p:nvSpPr>
        <p:spPr>
          <a:xfrm>
            <a:off x="255141" y="3436328"/>
            <a:ext cx="2530589" cy="8681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전자우편에서 적용되는 승인메일에 대한 관리자 기능에 대한 설명입니다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- </a:t>
            </a: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승인에 필요한 사항을 설정합니다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lang="ko-KR" altLang="ko-KR" sz="105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A928E51B-3FBC-8E0A-B712-CD70355113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5183" y="2359436"/>
            <a:ext cx="5153025" cy="8001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5333759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8ABC5BA7-E70E-60D9-F992-AE484EE617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0556" y="1864408"/>
            <a:ext cx="7190062" cy="444699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8D3EC47-CF37-4392-A7F0-869B8D16D1F2}"/>
              </a:ext>
            </a:extLst>
          </p:cNvPr>
          <p:cNvSpPr txBox="1"/>
          <p:nvPr/>
        </p:nvSpPr>
        <p:spPr>
          <a:xfrm>
            <a:off x="255142" y="697537"/>
            <a:ext cx="224349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>
                <a:solidFill>
                  <a:srgbClr val="4285F4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기본설정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B8430D7-5AC6-4FC7-B4BD-ACBEFA91BDEC}"/>
              </a:ext>
            </a:extLst>
          </p:cNvPr>
          <p:cNvSpPr txBox="1"/>
          <p:nvPr/>
        </p:nvSpPr>
        <p:spPr>
          <a:xfrm>
            <a:off x="3135184" y="184636"/>
            <a:ext cx="3151315" cy="3777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블랙 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/ 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화이트리스트</a:t>
            </a:r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2855298D-8130-4B24-AFF7-FFF4A5E5E7D9}"/>
              </a:ext>
            </a:extLst>
          </p:cNvPr>
          <p:cNvSpPr/>
          <p:nvPr/>
        </p:nvSpPr>
        <p:spPr>
          <a:xfrm>
            <a:off x="361471" y="3007519"/>
            <a:ext cx="1155385" cy="3248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블랙리스트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949D9F0-A89B-469D-8EE6-9004C5AEE0D6}"/>
              </a:ext>
            </a:extLst>
          </p:cNvPr>
          <p:cNvSpPr txBox="1"/>
          <p:nvPr/>
        </p:nvSpPr>
        <p:spPr>
          <a:xfrm>
            <a:off x="3135183" y="591056"/>
            <a:ext cx="8505832" cy="10777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lvl="0" indent="-171450">
              <a:lnSpc>
                <a:spcPct val="150000"/>
              </a:lnSpc>
              <a:buFontTx/>
              <a:buChar char="-"/>
            </a:pP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블랙리스트에 등록된 도메인으로 발송되는 메일은 메일을 발송하지 않으며 승인하기 메뉴 리스트의 중요도 부분에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Black List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약자로 ‘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B’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라고 표시되며 별도 승인자가 해당 메일을 승인 시에만 메일이 발송됩니다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marL="171450" lvl="0" indent="-171450">
              <a:lnSpc>
                <a:spcPct val="150000"/>
              </a:lnSpc>
              <a:buFontTx/>
              <a:buChar char="-"/>
            </a:pP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화이트리스트에 등록된 도메인으로 발송되는 메일은 자동승인 처리되어 승인 처리함 리스트 중요도 부분에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White List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약자로 ‘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W’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표시와 함께 메일이 발송됩니다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6DBDFBF-9E2C-4E3E-8F85-7BFDC9971334}"/>
              </a:ext>
            </a:extLst>
          </p:cNvPr>
          <p:cNvSpPr txBox="1"/>
          <p:nvPr/>
        </p:nvSpPr>
        <p:spPr>
          <a:xfrm>
            <a:off x="255141" y="3436328"/>
            <a:ext cx="2530589" cy="7906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전자우편에서 적용되는 승인메일의 블랙리스트 대한 관리자 기능에 대한 설명입니다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 </a:t>
            </a:r>
            <a:endParaRPr lang="ko-KR" altLang="ko-KR" sz="105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cxnSp>
        <p:nvCxnSpPr>
          <p:cNvPr id="12" name="직선 화살표 연결선 11">
            <a:extLst>
              <a:ext uri="{FF2B5EF4-FFF2-40B4-BE49-F238E27FC236}">
                <a16:creationId xmlns:a16="http://schemas.microsoft.com/office/drawing/2014/main" id="{FAD2B98D-57EF-44AA-B387-C38B039CC222}"/>
              </a:ext>
            </a:extLst>
          </p:cNvPr>
          <p:cNvCxnSpPr>
            <a:cxnSpLocks/>
          </p:cNvCxnSpPr>
          <p:nvPr/>
        </p:nvCxnSpPr>
        <p:spPr>
          <a:xfrm>
            <a:off x="10697825" y="2518782"/>
            <a:ext cx="0" cy="859418"/>
          </a:xfrm>
          <a:prstGeom prst="straightConnector1">
            <a:avLst/>
          </a:prstGeom>
          <a:ln w="19050" cmpd="sng">
            <a:solidFill>
              <a:schemeClr val="accent4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그림 9">
            <a:extLst>
              <a:ext uri="{FF2B5EF4-FFF2-40B4-BE49-F238E27FC236}">
                <a16:creationId xmlns:a16="http://schemas.microsoft.com/office/drawing/2014/main" id="{19BE9139-0869-9065-7DFB-11689514F8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33534" y="3471522"/>
            <a:ext cx="4054902" cy="2664650"/>
          </a:xfrm>
          <a:prstGeom prst="rect">
            <a:avLst/>
          </a:prstGeom>
          <a:ln w="19050">
            <a:solidFill>
              <a:schemeClr val="accent4"/>
            </a:solidFill>
          </a:ln>
        </p:spPr>
      </p:pic>
    </p:spTree>
    <p:extLst>
      <p:ext uri="{BB962C8B-B14F-4D97-AF65-F5344CB8AC3E}">
        <p14:creationId xmlns:p14="http://schemas.microsoft.com/office/powerpoint/2010/main" val="27142721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8D3EC47-CF37-4392-A7F0-869B8D16D1F2}"/>
              </a:ext>
            </a:extLst>
          </p:cNvPr>
          <p:cNvSpPr txBox="1"/>
          <p:nvPr/>
        </p:nvSpPr>
        <p:spPr>
          <a:xfrm>
            <a:off x="255142" y="697537"/>
            <a:ext cx="224349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>
                <a:solidFill>
                  <a:srgbClr val="4285F4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주소록관리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B546E57-939E-4832-A0CC-2604061C5CA6}"/>
              </a:ext>
            </a:extLst>
          </p:cNvPr>
          <p:cNvSpPr txBox="1"/>
          <p:nvPr/>
        </p:nvSpPr>
        <p:spPr>
          <a:xfrm>
            <a:off x="255141" y="3436328"/>
            <a:ext cx="2530589" cy="548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주소록 운영에 필요한 관리 기능을 제공합니다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lang="ko-KR" altLang="ko-KR" sz="105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0356534-F8AB-411A-8E17-AC862E6A09E1}"/>
              </a:ext>
            </a:extLst>
          </p:cNvPr>
          <p:cNvSpPr txBox="1"/>
          <p:nvPr/>
        </p:nvSpPr>
        <p:spPr>
          <a:xfrm>
            <a:off x="3140264" y="184355"/>
            <a:ext cx="4211512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관리 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&gt; 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주소록관리 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&gt;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 주소록옵션</a:t>
            </a:r>
            <a:endParaRPr lang="ko-KR" altLang="en-US" sz="1400" b="1" dirty="0">
              <a:latin typeface="나눔스퀘어_ac Light" panose="020B0600000101010101" pitchFamily="50" charset="-127"/>
              <a:ea typeface="나눔스퀘어_ac Light" panose="020B0600000101010101" pitchFamily="50" charset="-127"/>
            </a:endParaRPr>
          </a:p>
        </p:txBody>
      </p: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90C4A150-47B1-4C73-A72A-3C0F10705498}"/>
              </a:ext>
            </a:extLst>
          </p:cNvPr>
          <p:cNvSpPr/>
          <p:nvPr/>
        </p:nvSpPr>
        <p:spPr>
          <a:xfrm>
            <a:off x="361471" y="3007519"/>
            <a:ext cx="1153293" cy="3248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주소록옵션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6072C11-A62F-4104-B461-22500F14D1B1}"/>
              </a:ext>
            </a:extLst>
          </p:cNvPr>
          <p:cNvSpPr txBox="1"/>
          <p:nvPr/>
        </p:nvSpPr>
        <p:spPr>
          <a:xfrm>
            <a:off x="3140263" y="669103"/>
            <a:ext cx="8454329" cy="10777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100" dirty="0"/>
              <a:t>-   </a:t>
            </a:r>
            <a:r>
              <a:rPr lang="ko-KR" altLang="ko-KR" sz="1100" dirty="0"/>
              <a:t>타인의 개인 주소록을 관리</a:t>
            </a:r>
            <a:r>
              <a:rPr lang="en-US" altLang="ko-KR" sz="1100" dirty="0"/>
              <a:t>(</a:t>
            </a:r>
            <a:r>
              <a:rPr lang="ko-KR" altLang="ko-KR" sz="1100" dirty="0"/>
              <a:t>등록</a:t>
            </a:r>
            <a:r>
              <a:rPr lang="en-US" altLang="ko-KR" sz="1100" dirty="0"/>
              <a:t>, </a:t>
            </a:r>
            <a:r>
              <a:rPr lang="ko-KR" altLang="ko-KR" sz="1100" dirty="0"/>
              <a:t>수정</a:t>
            </a:r>
            <a:r>
              <a:rPr lang="en-US" altLang="ko-KR" sz="1100" dirty="0"/>
              <a:t>)</a:t>
            </a:r>
            <a:r>
              <a:rPr lang="ko-KR" altLang="ko-KR" sz="1100" dirty="0"/>
              <a:t>하는 기능이 공유주소록 기능입니다</a:t>
            </a:r>
            <a:r>
              <a:rPr lang="en-US" altLang="ko-KR" sz="1100" dirty="0"/>
              <a:t>.</a:t>
            </a:r>
          </a:p>
          <a:p>
            <a:pPr>
              <a:lnSpc>
                <a:spcPct val="150000"/>
              </a:lnSpc>
            </a:pPr>
            <a:r>
              <a:rPr lang="ko-KR" altLang="ko-KR" sz="1100" dirty="0"/>
              <a:t>이를 사용할 것인지를 관리합니다</a:t>
            </a:r>
            <a:r>
              <a:rPr lang="en-US" altLang="ko-KR" sz="1100" dirty="0"/>
              <a:t>.</a:t>
            </a:r>
          </a:p>
          <a:p>
            <a:pPr>
              <a:lnSpc>
                <a:spcPct val="150000"/>
              </a:lnSpc>
            </a:pPr>
            <a:r>
              <a:rPr lang="en-US" altLang="ko-KR" sz="1100" dirty="0"/>
              <a:t> -   </a:t>
            </a:r>
            <a:r>
              <a:rPr lang="ko-KR" altLang="ko-KR" sz="1100" dirty="0"/>
              <a:t>공유주소록 대상자로 지정된 사용자의 주소록메뉴를 클릭하게 되면 다음과 같이 </a:t>
            </a:r>
            <a:r>
              <a:rPr lang="en-US" altLang="ko-KR" sz="1100" dirty="0"/>
              <a:t>‘</a:t>
            </a:r>
            <a:r>
              <a:rPr lang="ko-KR" altLang="ko-KR" sz="1100" dirty="0"/>
              <a:t>공유주소록</a:t>
            </a:r>
            <a:r>
              <a:rPr lang="en-US" altLang="ko-KR" sz="1100" dirty="0"/>
              <a:t>’ </a:t>
            </a:r>
            <a:r>
              <a:rPr lang="ko-KR" altLang="ko-KR" sz="1100" dirty="0"/>
              <a:t>밑에 위에서 지정을 한 사용자의 이름이 제공되고 이름을 클릭하게 되면 그</a:t>
            </a:r>
            <a:r>
              <a:rPr lang="en-US" altLang="ko-KR" sz="1100" dirty="0"/>
              <a:t> </a:t>
            </a:r>
            <a:r>
              <a:rPr lang="ko-KR" altLang="ko-KR" sz="1100" dirty="0"/>
              <a:t>사람의 개인주소록이 제공됩니다</a:t>
            </a:r>
            <a:r>
              <a:rPr lang="en-US" altLang="ko-KR" sz="1100" dirty="0"/>
              <a:t>.</a:t>
            </a:r>
            <a:endParaRPr lang="en-US" altLang="ko-KR" sz="11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A9B9790D-CFFA-20B5-1B1C-9055AC1774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6974" y="2035803"/>
            <a:ext cx="6683784" cy="172885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9309473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>
            <a:extLst>
              <a:ext uri="{FF2B5EF4-FFF2-40B4-BE49-F238E27FC236}">
                <a16:creationId xmlns:a16="http://schemas.microsoft.com/office/drawing/2014/main" id="{273509E2-1A63-CBEA-478D-D5F86A0816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7561" y="1285439"/>
            <a:ext cx="6590710" cy="432177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id="{D2695E42-7445-A0E7-B481-D0D5C9E0BE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1644" y="3145137"/>
            <a:ext cx="6074445" cy="2024815"/>
          </a:xfrm>
          <a:prstGeom prst="rect">
            <a:avLst/>
          </a:prstGeom>
          <a:ln w="22225">
            <a:solidFill>
              <a:schemeClr val="accent4"/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8D3EC47-CF37-4392-A7F0-869B8D16D1F2}"/>
              </a:ext>
            </a:extLst>
          </p:cNvPr>
          <p:cNvSpPr txBox="1"/>
          <p:nvPr/>
        </p:nvSpPr>
        <p:spPr>
          <a:xfrm>
            <a:off x="255142" y="697537"/>
            <a:ext cx="224349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>
                <a:solidFill>
                  <a:srgbClr val="4285F4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주소록관리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B546E57-939E-4832-A0CC-2604061C5CA6}"/>
              </a:ext>
            </a:extLst>
          </p:cNvPr>
          <p:cNvSpPr txBox="1"/>
          <p:nvPr/>
        </p:nvSpPr>
        <p:spPr>
          <a:xfrm>
            <a:off x="255141" y="3436328"/>
            <a:ext cx="2530589" cy="548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주소록 운영에 분류 항목을 설정할 수 있습니다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lang="ko-KR" altLang="ko-KR" sz="105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0356534-F8AB-411A-8E17-AC862E6A09E1}"/>
              </a:ext>
            </a:extLst>
          </p:cNvPr>
          <p:cNvSpPr txBox="1"/>
          <p:nvPr/>
        </p:nvSpPr>
        <p:spPr>
          <a:xfrm>
            <a:off x="3140264" y="184355"/>
            <a:ext cx="4211512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관리 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&gt; 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주소록관리 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&gt;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 공유주소분류</a:t>
            </a:r>
            <a:endParaRPr lang="ko-KR" altLang="en-US" sz="1400" b="1" dirty="0">
              <a:latin typeface="나눔스퀘어_ac Light" panose="020B0600000101010101" pitchFamily="50" charset="-127"/>
              <a:ea typeface="나눔스퀘어_ac Light" panose="020B0600000101010101" pitchFamily="50" charset="-127"/>
            </a:endParaRPr>
          </a:p>
        </p:txBody>
      </p: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90C4A150-47B1-4C73-A72A-3C0F10705498}"/>
              </a:ext>
            </a:extLst>
          </p:cNvPr>
          <p:cNvSpPr/>
          <p:nvPr/>
        </p:nvSpPr>
        <p:spPr>
          <a:xfrm>
            <a:off x="361471" y="3007519"/>
            <a:ext cx="1270684" cy="3248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공유주소분류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6072C11-A62F-4104-B461-22500F14D1B1}"/>
              </a:ext>
            </a:extLst>
          </p:cNvPr>
          <p:cNvSpPr txBox="1"/>
          <p:nvPr/>
        </p:nvSpPr>
        <p:spPr>
          <a:xfrm>
            <a:off x="3140263" y="669103"/>
            <a:ext cx="8454329" cy="3160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100" dirty="0"/>
              <a:t>-  </a:t>
            </a:r>
            <a:r>
              <a:rPr lang="ko-KR" altLang="en-US" sz="1100" dirty="0"/>
              <a:t>주소록에</a:t>
            </a:r>
            <a:r>
              <a:rPr lang="ko-KR" altLang="ko-KR" sz="1100" dirty="0"/>
              <a:t> </a:t>
            </a:r>
            <a:r>
              <a:rPr lang="ko-KR" altLang="en-US" sz="1100" dirty="0"/>
              <a:t>표기될 분류항목을 </a:t>
            </a:r>
            <a:r>
              <a:rPr lang="ko-KR" altLang="en-US" sz="1100" dirty="0" err="1"/>
              <a:t>새분류</a:t>
            </a:r>
            <a:r>
              <a:rPr lang="ko-KR" altLang="en-US" sz="1100" dirty="0"/>
              <a:t> 추가 및 수정 삭제 기능이 제공됩니다</a:t>
            </a:r>
            <a:r>
              <a:rPr lang="en-US" altLang="ko-KR" sz="1100" dirty="0"/>
              <a:t>.</a:t>
            </a:r>
            <a:endParaRPr lang="en-US" altLang="ko-KR" sz="11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7616925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>
            <a:extLst>
              <a:ext uri="{FF2B5EF4-FFF2-40B4-BE49-F238E27FC236}">
                <a16:creationId xmlns:a16="http://schemas.microsoft.com/office/drawing/2014/main" id="{9DC946C3-976D-0668-6138-FDAEEBC0C3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5183" y="1541184"/>
            <a:ext cx="5458587" cy="59063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id="{20FB82C0-2F07-1EE4-CE99-7024E2C939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5183" y="3014010"/>
            <a:ext cx="2857899" cy="56205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" name="그림 12">
            <a:extLst>
              <a:ext uri="{FF2B5EF4-FFF2-40B4-BE49-F238E27FC236}">
                <a16:creationId xmlns:a16="http://schemas.microsoft.com/office/drawing/2014/main" id="{420ED3D7-305D-DA40-7991-9E9F9D03A7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33363" y="4521507"/>
            <a:ext cx="3820058" cy="57158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1" name="그림 20">
            <a:extLst>
              <a:ext uri="{FF2B5EF4-FFF2-40B4-BE49-F238E27FC236}">
                <a16:creationId xmlns:a16="http://schemas.microsoft.com/office/drawing/2014/main" id="{AA6025ED-82D5-CA34-6579-C0EF359104B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33363" y="6031870"/>
            <a:ext cx="7011378" cy="6477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8D3EC47-CF37-4392-A7F0-869B8D16D1F2}"/>
              </a:ext>
            </a:extLst>
          </p:cNvPr>
          <p:cNvSpPr txBox="1"/>
          <p:nvPr/>
        </p:nvSpPr>
        <p:spPr>
          <a:xfrm>
            <a:off x="255142" y="697537"/>
            <a:ext cx="224349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>
                <a:solidFill>
                  <a:srgbClr val="4285F4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기본설정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B8430D7-5AC6-4FC7-B4BD-ACBEFA91BDEC}"/>
              </a:ext>
            </a:extLst>
          </p:cNvPr>
          <p:cNvSpPr txBox="1"/>
          <p:nvPr/>
        </p:nvSpPr>
        <p:spPr>
          <a:xfrm>
            <a:off x="3135185" y="184636"/>
            <a:ext cx="2162432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비밀번호 암호화</a:t>
            </a:r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2855298D-8130-4B24-AFF7-FFF4A5E5E7D9}"/>
              </a:ext>
            </a:extLst>
          </p:cNvPr>
          <p:cNvSpPr/>
          <p:nvPr/>
        </p:nvSpPr>
        <p:spPr>
          <a:xfrm>
            <a:off x="361471" y="3007519"/>
            <a:ext cx="1155385" cy="3248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기초설정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A191AA4-59D3-4289-BD3F-F2BC41A9ABE5}"/>
              </a:ext>
            </a:extLst>
          </p:cNvPr>
          <p:cNvSpPr txBox="1"/>
          <p:nvPr/>
        </p:nvSpPr>
        <p:spPr>
          <a:xfrm>
            <a:off x="3135185" y="3704060"/>
            <a:ext cx="2162432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로그인방법</a:t>
            </a:r>
            <a:endParaRPr lang="ko-KR" altLang="en-US" sz="1400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2BC879E-87C1-4495-8766-B7F4E897F7B6}"/>
              </a:ext>
            </a:extLst>
          </p:cNvPr>
          <p:cNvSpPr txBox="1"/>
          <p:nvPr/>
        </p:nvSpPr>
        <p:spPr>
          <a:xfrm>
            <a:off x="3262184" y="4060255"/>
            <a:ext cx="8699444" cy="320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- 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그룹웨어 사용자들이 로그인하는 경우에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‘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사번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’ 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또는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‘ID(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메일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ID)’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로 로그인할 것인지를 결정합니다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lang="ko-KR" altLang="en-US" sz="1100" dirty="0">
              <a:latin typeface="나눔스퀘어_ac Light" panose="020B0600000101010101" pitchFamily="50" charset="-127"/>
              <a:ea typeface="나눔스퀘어_ac Light" panose="020B0600000101010101" pitchFamily="50" charset="-127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444D0CA-7449-4032-BB9D-1B9E72B013CC}"/>
              </a:ext>
            </a:extLst>
          </p:cNvPr>
          <p:cNvSpPr txBox="1"/>
          <p:nvPr/>
        </p:nvSpPr>
        <p:spPr>
          <a:xfrm>
            <a:off x="3135185" y="5236904"/>
            <a:ext cx="2162432" cy="3844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비밀번호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C6CB2F7-0A34-4703-A687-0F1F2B41BB8F}"/>
              </a:ext>
            </a:extLst>
          </p:cNvPr>
          <p:cNvSpPr txBox="1"/>
          <p:nvPr/>
        </p:nvSpPr>
        <p:spPr>
          <a:xfrm>
            <a:off x="3135184" y="5593099"/>
            <a:ext cx="7153274" cy="3407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2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 -  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사용자들의 비밀번호에 제약 조건을 부여해서 관리할 수 있습니다</a:t>
            </a:r>
            <a: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lang="ko-KR" altLang="en-US" sz="11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949D9F0-A89B-469D-8EE6-9004C5AEE0D6}"/>
              </a:ext>
            </a:extLst>
          </p:cNvPr>
          <p:cNvSpPr txBox="1"/>
          <p:nvPr/>
        </p:nvSpPr>
        <p:spPr>
          <a:xfrm>
            <a:off x="3135183" y="591056"/>
            <a:ext cx="7636476" cy="8244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-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업무에</a:t>
            </a:r>
            <a:r>
              <a:rPr lang="en-US" altLang="ko-KR" sz="110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-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로그인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비밀번호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를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데이터베이스에 저장할 때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'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비밀번호를 암호화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'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해서 저장할 것인지를 결정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endParaRPr lang="en-US" altLang="ko-KR" sz="11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lvl="1">
              <a:lnSpc>
                <a:spcPct val="150000"/>
              </a:lnSpc>
            </a:pP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강력한 암호화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: 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개인정보보호법을 준수하는 수준의 암호화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방식으로써 복호화가 불가능합니다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lang="ko-KR" altLang="ko-KR" sz="11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lvl="1">
              <a:lnSpc>
                <a:spcPct val="150000"/>
              </a:lnSpc>
            </a:pP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암호화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: 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개발사 내부에서 복호화가 가능한 수준의 암호화 방식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서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1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회 발송 시 수신사 숫자를 제한합니다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 </a:t>
            </a:r>
            <a:endParaRPr lang="ko-KR" altLang="en-US" sz="11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6DBDFBF-9E2C-4E3E-8F85-7BFDC9971334}"/>
              </a:ext>
            </a:extLst>
          </p:cNvPr>
          <p:cNvSpPr txBox="1"/>
          <p:nvPr/>
        </p:nvSpPr>
        <p:spPr>
          <a:xfrm>
            <a:off x="255141" y="3436328"/>
            <a:ext cx="2530589" cy="795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ko-KR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회사와 관련된 슬로건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로고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메인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페이지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로</a:t>
            </a: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고</a:t>
            </a:r>
            <a:r>
              <a:rPr lang="ko-KR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이미지 등 다양한 그룹웨어 사용과 관련된 기초적인 정보를 관리합니다</a:t>
            </a:r>
            <a:endParaRPr lang="ko-KR" altLang="en-US" sz="1050" dirty="0">
              <a:latin typeface="나눔스퀘어_ac Light" panose="020B0600000101010101" pitchFamily="50" charset="-127"/>
              <a:ea typeface="나눔스퀘어_ac Light" panose="020B0600000101010101" pitchFamily="50" charset="-127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F3474EC-5633-4C3E-9CD2-736AF2D265D8}"/>
              </a:ext>
            </a:extLst>
          </p:cNvPr>
          <p:cNvSpPr txBox="1"/>
          <p:nvPr/>
        </p:nvSpPr>
        <p:spPr>
          <a:xfrm>
            <a:off x="3135185" y="2222272"/>
            <a:ext cx="2162432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이름표시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96C1208-5444-4E32-91E8-C72BCED31521}"/>
              </a:ext>
            </a:extLst>
          </p:cNvPr>
          <p:cNvSpPr txBox="1"/>
          <p:nvPr/>
        </p:nvSpPr>
        <p:spPr>
          <a:xfrm>
            <a:off x="3262184" y="2605197"/>
            <a:ext cx="8699444" cy="320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-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이름을 표시할 때 이름 또는 별칭으로 설정할 수 있습니다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lang="ko-KR" altLang="en-US" sz="1100" dirty="0">
              <a:latin typeface="나눔스퀘어_ac Light" panose="020B0600000101010101" pitchFamily="50" charset="-127"/>
              <a:ea typeface="나눔스퀘어_ac Light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43003601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4B59809A-4C20-6CF1-20D0-3A7D2A33DA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0907" y="1354657"/>
            <a:ext cx="6818282" cy="444858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8D3EC47-CF37-4392-A7F0-869B8D16D1F2}"/>
              </a:ext>
            </a:extLst>
          </p:cNvPr>
          <p:cNvSpPr txBox="1"/>
          <p:nvPr/>
        </p:nvSpPr>
        <p:spPr>
          <a:xfrm>
            <a:off x="255142" y="697537"/>
            <a:ext cx="224349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>
                <a:solidFill>
                  <a:srgbClr val="4285F4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일정관리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B546E57-939E-4832-A0CC-2604061C5CA6}"/>
              </a:ext>
            </a:extLst>
          </p:cNvPr>
          <p:cNvSpPr txBox="1"/>
          <p:nvPr/>
        </p:nvSpPr>
        <p:spPr>
          <a:xfrm>
            <a:off x="255141" y="3436328"/>
            <a:ext cx="2530589" cy="548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일정 운영에 분류 항목을 관리할 수 있는 권한을 설정합니다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lang="ko-KR" altLang="ko-KR" sz="105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0356534-F8AB-411A-8E17-AC862E6A09E1}"/>
              </a:ext>
            </a:extLst>
          </p:cNvPr>
          <p:cNvSpPr txBox="1"/>
          <p:nvPr/>
        </p:nvSpPr>
        <p:spPr>
          <a:xfrm>
            <a:off x="3140264" y="184355"/>
            <a:ext cx="4211512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관리 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&gt; 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일정관리 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&gt;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 분류관리자</a:t>
            </a:r>
            <a:endParaRPr lang="ko-KR" altLang="en-US" sz="1400" b="1" dirty="0">
              <a:latin typeface="나눔스퀘어_ac Light" panose="020B0600000101010101" pitchFamily="50" charset="-127"/>
              <a:ea typeface="나눔스퀘어_ac Light" panose="020B0600000101010101" pitchFamily="50" charset="-127"/>
            </a:endParaRPr>
          </a:p>
        </p:txBody>
      </p: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90C4A150-47B1-4C73-A72A-3C0F10705498}"/>
              </a:ext>
            </a:extLst>
          </p:cNvPr>
          <p:cNvSpPr/>
          <p:nvPr/>
        </p:nvSpPr>
        <p:spPr>
          <a:xfrm>
            <a:off x="361471" y="3007519"/>
            <a:ext cx="1153293" cy="3248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분류관리자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6072C11-A62F-4104-B461-22500F14D1B1}"/>
              </a:ext>
            </a:extLst>
          </p:cNvPr>
          <p:cNvSpPr txBox="1"/>
          <p:nvPr/>
        </p:nvSpPr>
        <p:spPr>
          <a:xfrm>
            <a:off x="3140263" y="669103"/>
            <a:ext cx="8454329" cy="313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100" dirty="0"/>
              <a:t>-  </a:t>
            </a:r>
            <a:r>
              <a:rPr lang="ko-KR" altLang="en-US" sz="1100" dirty="0"/>
              <a:t>일정에 표기될 분류항목을 </a:t>
            </a:r>
            <a:r>
              <a:rPr lang="ko-KR" altLang="en-US" sz="1100" dirty="0" err="1"/>
              <a:t>새분류</a:t>
            </a:r>
            <a:r>
              <a:rPr lang="ko-KR" altLang="en-US" sz="1100" dirty="0"/>
              <a:t> 추가 및 수정 삭제 기능이 제공됩니다</a:t>
            </a:r>
            <a:r>
              <a:rPr lang="en-US" altLang="ko-KR" sz="1100" dirty="0"/>
              <a:t>.</a:t>
            </a:r>
            <a:endParaRPr lang="ko-KR" altLang="ko-KR" sz="1100" dirty="0"/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FC5929C3-8B12-E923-8E42-4C4A5B8D9D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01957" y="1742842"/>
            <a:ext cx="2041163" cy="4243920"/>
          </a:xfrm>
          <a:prstGeom prst="rect">
            <a:avLst/>
          </a:prstGeom>
          <a:ln w="19050">
            <a:solidFill>
              <a:schemeClr val="accent4"/>
            </a:solidFill>
          </a:ln>
        </p:spPr>
      </p:pic>
      <p:sp>
        <p:nvSpPr>
          <p:cNvPr id="10" name="직사각형 9">
            <a:extLst>
              <a:ext uri="{FF2B5EF4-FFF2-40B4-BE49-F238E27FC236}">
                <a16:creationId xmlns:a16="http://schemas.microsoft.com/office/drawing/2014/main" id="{C28B7EE1-096C-451C-BC34-6F17CFD2C4C9}"/>
              </a:ext>
            </a:extLst>
          </p:cNvPr>
          <p:cNvSpPr/>
          <p:nvPr/>
        </p:nvSpPr>
        <p:spPr>
          <a:xfrm>
            <a:off x="10573614" y="1828664"/>
            <a:ext cx="407363" cy="595366"/>
          </a:xfrm>
          <a:prstGeom prst="rect">
            <a:avLst/>
          </a:prstGeom>
          <a:noFill/>
          <a:ln w="222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6959083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F9F93959-3A55-4B13-6E96-833BCF4CC4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2941" y="1371560"/>
            <a:ext cx="7000399" cy="460955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8D3EC47-CF37-4392-A7F0-869B8D16D1F2}"/>
              </a:ext>
            </a:extLst>
          </p:cNvPr>
          <p:cNvSpPr txBox="1"/>
          <p:nvPr/>
        </p:nvSpPr>
        <p:spPr>
          <a:xfrm>
            <a:off x="255142" y="697537"/>
            <a:ext cx="224349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>
                <a:solidFill>
                  <a:srgbClr val="4285F4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일정관리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B546E57-939E-4832-A0CC-2604061C5CA6}"/>
              </a:ext>
            </a:extLst>
          </p:cNvPr>
          <p:cNvSpPr txBox="1"/>
          <p:nvPr/>
        </p:nvSpPr>
        <p:spPr>
          <a:xfrm>
            <a:off x="255141" y="3436328"/>
            <a:ext cx="2530589" cy="548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공유일정에 분류 항목을 설정할 수 있습니다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lang="ko-KR" altLang="ko-KR" sz="105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0356534-F8AB-411A-8E17-AC862E6A09E1}"/>
              </a:ext>
            </a:extLst>
          </p:cNvPr>
          <p:cNvSpPr txBox="1"/>
          <p:nvPr/>
        </p:nvSpPr>
        <p:spPr>
          <a:xfrm>
            <a:off x="3140264" y="184355"/>
            <a:ext cx="4211512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관리 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&gt; 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일정관리 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&gt;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 공유일정분류</a:t>
            </a:r>
            <a:endParaRPr lang="ko-KR" altLang="en-US" sz="1400" b="1" dirty="0">
              <a:latin typeface="나눔스퀘어_ac Light" panose="020B0600000101010101" pitchFamily="50" charset="-127"/>
              <a:ea typeface="나눔스퀘어_ac Light" panose="020B0600000101010101" pitchFamily="50" charset="-127"/>
            </a:endParaRPr>
          </a:p>
        </p:txBody>
      </p: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90C4A150-47B1-4C73-A72A-3C0F10705498}"/>
              </a:ext>
            </a:extLst>
          </p:cNvPr>
          <p:cNvSpPr/>
          <p:nvPr/>
        </p:nvSpPr>
        <p:spPr>
          <a:xfrm>
            <a:off x="361471" y="3007519"/>
            <a:ext cx="1270684" cy="3248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공유일정분류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6072C11-A62F-4104-B461-22500F14D1B1}"/>
              </a:ext>
            </a:extLst>
          </p:cNvPr>
          <p:cNvSpPr txBox="1"/>
          <p:nvPr/>
        </p:nvSpPr>
        <p:spPr>
          <a:xfrm>
            <a:off x="3140263" y="669103"/>
            <a:ext cx="8454329" cy="313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100" dirty="0"/>
              <a:t>-  </a:t>
            </a:r>
            <a:r>
              <a:rPr lang="ko-KR" altLang="en-US" sz="1100" dirty="0"/>
              <a:t>공유일정 설정할 때 분류항목을 </a:t>
            </a:r>
            <a:r>
              <a:rPr lang="ko-KR" altLang="en-US" sz="1100" dirty="0" err="1"/>
              <a:t>새분류</a:t>
            </a:r>
            <a:r>
              <a:rPr lang="ko-KR" altLang="en-US" sz="1100" dirty="0"/>
              <a:t> 추가 및 수정 삭제 기능이 제공됩니다</a:t>
            </a:r>
            <a:r>
              <a:rPr lang="en-US" altLang="ko-KR" sz="1100" dirty="0"/>
              <a:t>.</a:t>
            </a:r>
            <a:endParaRPr lang="ko-KR" altLang="ko-KR" sz="1100" dirty="0"/>
          </a:p>
        </p:txBody>
      </p:sp>
      <p:cxnSp>
        <p:nvCxnSpPr>
          <p:cNvPr id="20" name="직선 화살표 연결선 19">
            <a:extLst>
              <a:ext uri="{FF2B5EF4-FFF2-40B4-BE49-F238E27FC236}">
                <a16:creationId xmlns:a16="http://schemas.microsoft.com/office/drawing/2014/main" id="{DCB282D2-48A6-4EBA-8EBE-C35FAB7156BC}"/>
              </a:ext>
            </a:extLst>
          </p:cNvPr>
          <p:cNvCxnSpPr>
            <a:cxnSpLocks/>
          </p:cNvCxnSpPr>
          <p:nvPr/>
        </p:nvCxnSpPr>
        <p:spPr>
          <a:xfrm>
            <a:off x="10613229" y="1965518"/>
            <a:ext cx="0" cy="129982"/>
          </a:xfrm>
          <a:prstGeom prst="straightConnector1">
            <a:avLst/>
          </a:prstGeom>
          <a:ln w="19050" cmpd="sng">
            <a:solidFill>
              <a:schemeClr val="accent4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01780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>
            <a:extLst>
              <a:ext uri="{FF2B5EF4-FFF2-40B4-BE49-F238E27FC236}">
                <a16:creationId xmlns:a16="http://schemas.microsoft.com/office/drawing/2014/main" id="{2855298D-8130-4B24-AFF7-FFF4A5E5E7D9}"/>
              </a:ext>
            </a:extLst>
          </p:cNvPr>
          <p:cNvSpPr/>
          <p:nvPr/>
        </p:nvSpPr>
        <p:spPr>
          <a:xfrm>
            <a:off x="361470" y="3007519"/>
            <a:ext cx="1240225" cy="3248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근태관리설정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1231E52-B29C-41EB-8312-74F3B63C9826}"/>
              </a:ext>
            </a:extLst>
          </p:cNvPr>
          <p:cNvSpPr txBox="1"/>
          <p:nvPr/>
        </p:nvSpPr>
        <p:spPr>
          <a:xfrm>
            <a:off x="255142" y="697537"/>
            <a:ext cx="224349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>
                <a:solidFill>
                  <a:srgbClr val="4285F4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근태관리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8CDA4A2-F840-4217-9583-87B585C0B0C8}"/>
              </a:ext>
            </a:extLst>
          </p:cNvPr>
          <p:cNvSpPr txBox="1"/>
          <p:nvPr/>
        </p:nvSpPr>
        <p:spPr>
          <a:xfrm>
            <a:off x="3140264" y="681916"/>
            <a:ext cx="8568345" cy="12835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lnSpc>
                <a:spcPts val="1900"/>
              </a:lnSpc>
              <a:buFontTx/>
              <a:buChar char="-"/>
            </a:pP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근무시간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–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근태에 적용될 하루 근무시간을 설정합니다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marL="285750" lvl="0" indent="-285750">
              <a:lnSpc>
                <a:spcPts val="1900"/>
              </a:lnSpc>
              <a:buFontTx/>
              <a:buChar char="-"/>
            </a:pP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오전 반차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–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오전 반차로 인정될 퇴근시간을 설정합니다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marL="285750" lvl="0" indent="-285750">
              <a:lnSpc>
                <a:spcPts val="1900"/>
              </a:lnSpc>
              <a:buFontTx/>
              <a:buChar char="-"/>
            </a:pP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오후 반차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-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오후 반차로 인정될 출근시간을 설정합니다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marL="285750" lvl="0" indent="-285750">
              <a:lnSpc>
                <a:spcPts val="1900"/>
              </a:lnSpc>
              <a:buFontTx/>
              <a:buChar char="-"/>
            </a:pP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최대 퇴근허용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–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최대로 근무할 수 있는 퇴근 시간을 설정합니다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marL="285750" lvl="0" indent="-285750">
              <a:lnSpc>
                <a:spcPts val="1900"/>
              </a:lnSpc>
              <a:buFontTx/>
              <a:buChar char="-"/>
            </a:pP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옵션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–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출입통제사용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출근버튼 사용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),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출근버튼으로 처리 중 출근할 때 원하는 출근방법으로 선택합니다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lang="ko-KR" altLang="en-US" sz="11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00D3C0C-1A63-4DE2-8901-1F94AF33C6DC}"/>
              </a:ext>
            </a:extLst>
          </p:cNvPr>
          <p:cNvSpPr txBox="1"/>
          <p:nvPr/>
        </p:nvSpPr>
        <p:spPr>
          <a:xfrm>
            <a:off x="3140264" y="184355"/>
            <a:ext cx="4211512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관리 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&gt; 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근태관리 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&gt;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 근태관리설정</a:t>
            </a:r>
            <a:endParaRPr lang="ko-KR" altLang="en-US" sz="1400" b="1" dirty="0">
              <a:latin typeface="나눔스퀘어_ac Light" panose="020B0600000101010101" pitchFamily="50" charset="-127"/>
              <a:ea typeface="나눔스퀘어_ac Light" panose="020B0600000101010101" pitchFamily="50" charset="-127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301C44D-3548-469F-BA83-A038EFAEA495}"/>
              </a:ext>
            </a:extLst>
          </p:cNvPr>
          <p:cNvSpPr txBox="1"/>
          <p:nvPr/>
        </p:nvSpPr>
        <p:spPr>
          <a:xfrm>
            <a:off x="7535284" y="681916"/>
            <a:ext cx="4401574" cy="308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lnSpc>
                <a:spcPts val="1900"/>
              </a:lnSpc>
              <a:buFontTx/>
              <a:buChar char="-"/>
            </a:pP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휴식시간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–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하루 휴식시간을 설정합니다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4FAAF93-23AF-4DBD-BC40-DCE5AB9523F4}"/>
              </a:ext>
            </a:extLst>
          </p:cNvPr>
          <p:cNvSpPr txBox="1"/>
          <p:nvPr/>
        </p:nvSpPr>
        <p:spPr>
          <a:xfrm>
            <a:off x="255141" y="3436328"/>
            <a:ext cx="2530589" cy="3064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근태에 반영될 시간을 설정합니다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41A3F55A-5CEB-A4BC-9BA3-AB02B133FD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9260" y="2469783"/>
            <a:ext cx="4450352" cy="316340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7733700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3C684D51-CD12-0E9A-8EF2-EEE822F355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9648" y="1551173"/>
            <a:ext cx="6789214" cy="443124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8B546E57-939E-4832-A0CC-2604061C5CA6}"/>
              </a:ext>
            </a:extLst>
          </p:cNvPr>
          <p:cNvSpPr txBox="1"/>
          <p:nvPr/>
        </p:nvSpPr>
        <p:spPr>
          <a:xfrm>
            <a:off x="255141" y="3436328"/>
            <a:ext cx="2530589" cy="3064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근태 접속 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IP</a:t>
            </a: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관리를 설정할 수 있습니다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2855298D-8130-4B24-AFF7-FFF4A5E5E7D9}"/>
              </a:ext>
            </a:extLst>
          </p:cNvPr>
          <p:cNvSpPr/>
          <p:nvPr/>
        </p:nvSpPr>
        <p:spPr>
          <a:xfrm>
            <a:off x="361471" y="3007519"/>
            <a:ext cx="1240225" cy="3248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근태적용위치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1231E52-B29C-41EB-8312-74F3B63C9826}"/>
              </a:ext>
            </a:extLst>
          </p:cNvPr>
          <p:cNvSpPr txBox="1"/>
          <p:nvPr/>
        </p:nvSpPr>
        <p:spPr>
          <a:xfrm>
            <a:off x="255142" y="697537"/>
            <a:ext cx="224349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>
                <a:solidFill>
                  <a:srgbClr val="4285F4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근태관리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8CDA4A2-F840-4217-9583-87B585C0B0C8}"/>
              </a:ext>
            </a:extLst>
          </p:cNvPr>
          <p:cNvSpPr txBox="1"/>
          <p:nvPr/>
        </p:nvSpPr>
        <p:spPr>
          <a:xfrm>
            <a:off x="3140264" y="681916"/>
            <a:ext cx="8568345" cy="5525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ts val="1900"/>
              </a:lnSpc>
              <a:buFontTx/>
              <a:buChar char="-"/>
            </a:pP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사용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: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근태 접속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IP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관리 조건에 따른 근태 관리 사용 여부를 적용합니다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endParaRPr lang="en-US" altLang="ko-KR" sz="11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285750" indent="-285750">
              <a:lnSpc>
                <a:spcPts val="1900"/>
              </a:lnSpc>
              <a:buFontTx/>
              <a:buChar char="-"/>
            </a:pP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미사용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: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근태 접속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IP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관리 조건에  관계없이 근태 관리 사용 여부를 적용합니다</a:t>
            </a:r>
          </a:p>
        </p:txBody>
      </p:sp>
      <p:cxnSp>
        <p:nvCxnSpPr>
          <p:cNvPr id="14" name="직선 화살표 연결선 13">
            <a:extLst>
              <a:ext uri="{FF2B5EF4-FFF2-40B4-BE49-F238E27FC236}">
                <a16:creationId xmlns:a16="http://schemas.microsoft.com/office/drawing/2014/main" id="{70EBF9B5-1954-4A8B-B0C7-8B014440CC9C}"/>
              </a:ext>
            </a:extLst>
          </p:cNvPr>
          <p:cNvCxnSpPr>
            <a:cxnSpLocks/>
          </p:cNvCxnSpPr>
          <p:nvPr/>
        </p:nvCxnSpPr>
        <p:spPr>
          <a:xfrm flipH="1">
            <a:off x="9534525" y="1840706"/>
            <a:ext cx="814388" cy="1557338"/>
          </a:xfrm>
          <a:prstGeom prst="straightConnector1">
            <a:avLst/>
          </a:prstGeom>
          <a:ln w="19050" cmpd="sng">
            <a:solidFill>
              <a:schemeClr val="accent4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90451C82-7241-42B9-9BD9-8845DFEB18F6}"/>
              </a:ext>
            </a:extLst>
          </p:cNvPr>
          <p:cNvSpPr txBox="1"/>
          <p:nvPr/>
        </p:nvSpPr>
        <p:spPr>
          <a:xfrm>
            <a:off x="3140264" y="184355"/>
            <a:ext cx="4211512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관리 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&gt; 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근태관리 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&gt;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 근태 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IP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관리</a:t>
            </a:r>
            <a:endParaRPr lang="ko-KR" altLang="en-US" sz="1400" b="1" dirty="0">
              <a:latin typeface="나눔스퀘어_ac Light" panose="020B0600000101010101" pitchFamily="50" charset="-127"/>
              <a:ea typeface="나눔스퀘어_ac Light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95945338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>
            <a:extLst>
              <a:ext uri="{FF2B5EF4-FFF2-40B4-BE49-F238E27FC236}">
                <a16:creationId xmlns:a16="http://schemas.microsoft.com/office/drawing/2014/main" id="{A06A9F21-4B33-3C26-7B43-FDB1E7F9CD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4211" y="1556535"/>
            <a:ext cx="7040086" cy="446148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8B546E57-939E-4832-A0CC-2604061C5CA6}"/>
              </a:ext>
            </a:extLst>
          </p:cNvPr>
          <p:cNvSpPr txBox="1"/>
          <p:nvPr/>
        </p:nvSpPr>
        <p:spPr>
          <a:xfrm>
            <a:off x="255141" y="3436328"/>
            <a:ext cx="2530589" cy="548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그룹웨어 조직원의 근태현황을 한눈에 조회할 수 있습니다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2855298D-8130-4B24-AFF7-FFF4A5E5E7D9}"/>
              </a:ext>
            </a:extLst>
          </p:cNvPr>
          <p:cNvSpPr/>
          <p:nvPr/>
        </p:nvSpPr>
        <p:spPr>
          <a:xfrm>
            <a:off x="361471" y="3007519"/>
            <a:ext cx="1153293" cy="3248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근태현황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1231E52-B29C-41EB-8312-74F3B63C9826}"/>
              </a:ext>
            </a:extLst>
          </p:cNvPr>
          <p:cNvSpPr txBox="1"/>
          <p:nvPr/>
        </p:nvSpPr>
        <p:spPr>
          <a:xfrm>
            <a:off x="255142" y="697537"/>
            <a:ext cx="224349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>
                <a:solidFill>
                  <a:srgbClr val="4285F4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근태관리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94D1026-5E6B-47D2-A0EF-739E492105F3}"/>
              </a:ext>
            </a:extLst>
          </p:cNvPr>
          <p:cNvSpPr txBox="1"/>
          <p:nvPr/>
        </p:nvSpPr>
        <p:spPr>
          <a:xfrm>
            <a:off x="3140264" y="184355"/>
            <a:ext cx="4211512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관리 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&gt; 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근태관리 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&gt;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 근태현황</a:t>
            </a:r>
            <a:endParaRPr lang="ko-KR" altLang="en-US" sz="1400" b="1" dirty="0">
              <a:latin typeface="나눔스퀘어_ac Light" panose="020B0600000101010101" pitchFamily="50" charset="-127"/>
              <a:ea typeface="나눔스퀘어_ac Light" panose="020B0600000101010101" pitchFamily="50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0636F10-CEF6-4182-BD08-3F107170E843}"/>
              </a:ext>
            </a:extLst>
          </p:cNvPr>
          <p:cNvSpPr txBox="1"/>
          <p:nvPr/>
        </p:nvSpPr>
        <p:spPr>
          <a:xfrm>
            <a:off x="3140263" y="669103"/>
            <a:ext cx="8454329" cy="3166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lvl="0" indent="-171450">
              <a:lnSpc>
                <a:spcPct val="150000"/>
              </a:lnSpc>
              <a:buFontTx/>
              <a:buChar char="-"/>
            </a:pP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근태현황을 부서별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기간별로 쉽게 조회할 수 있습니다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6248838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E6D961B5-59B3-222F-7323-E6B3DD7B734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648"/>
          <a:stretch/>
        </p:blipFill>
        <p:spPr>
          <a:xfrm>
            <a:off x="4170549" y="2437387"/>
            <a:ext cx="6663414" cy="4068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8D3EC47-CF37-4392-A7F0-869B8D16D1F2}"/>
              </a:ext>
            </a:extLst>
          </p:cNvPr>
          <p:cNvSpPr txBox="1"/>
          <p:nvPr/>
        </p:nvSpPr>
        <p:spPr>
          <a:xfrm>
            <a:off x="255142" y="697537"/>
            <a:ext cx="224349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>
                <a:solidFill>
                  <a:srgbClr val="4285F4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문서관리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B546E57-939E-4832-A0CC-2604061C5CA6}"/>
              </a:ext>
            </a:extLst>
          </p:cNvPr>
          <p:cNvSpPr txBox="1"/>
          <p:nvPr/>
        </p:nvSpPr>
        <p:spPr>
          <a:xfrm>
            <a:off x="255141" y="3436328"/>
            <a:ext cx="2530589" cy="548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문서관리를 설정할 수 있는 기능을 제공합니다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lang="ko-KR" altLang="ko-KR" sz="105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0356534-F8AB-411A-8E17-AC862E6A09E1}"/>
              </a:ext>
            </a:extLst>
          </p:cNvPr>
          <p:cNvSpPr txBox="1"/>
          <p:nvPr/>
        </p:nvSpPr>
        <p:spPr>
          <a:xfrm>
            <a:off x="3140264" y="184355"/>
            <a:ext cx="4211512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관리 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&gt; 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문서관리 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&gt;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 문서관리옵션</a:t>
            </a:r>
            <a:endParaRPr lang="ko-KR" altLang="en-US" sz="1400" b="1" dirty="0">
              <a:latin typeface="나눔스퀘어_ac Light" panose="020B0600000101010101" pitchFamily="50" charset="-127"/>
              <a:ea typeface="나눔스퀘어_ac Light" panose="020B0600000101010101" pitchFamily="50" charset="-127"/>
            </a:endParaRPr>
          </a:p>
        </p:txBody>
      </p: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90C4A150-47B1-4C73-A72A-3C0F10705498}"/>
              </a:ext>
            </a:extLst>
          </p:cNvPr>
          <p:cNvSpPr/>
          <p:nvPr/>
        </p:nvSpPr>
        <p:spPr>
          <a:xfrm>
            <a:off x="361471" y="3007519"/>
            <a:ext cx="1575484" cy="3248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문서관리기초설정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6072C11-A62F-4104-B461-22500F14D1B1}"/>
              </a:ext>
            </a:extLst>
          </p:cNvPr>
          <p:cNvSpPr txBox="1"/>
          <p:nvPr/>
        </p:nvSpPr>
        <p:spPr>
          <a:xfrm>
            <a:off x="3140263" y="669103"/>
            <a:ext cx="8454329" cy="16009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lnSpc>
                <a:spcPts val="2000"/>
              </a:lnSpc>
              <a:buFont typeface="Arial" panose="020B0604020202020204" pitchFamily="34" charset="0"/>
              <a:buChar char="•"/>
            </a:pP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문서번호 형식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- </a:t>
            </a:r>
            <a:r>
              <a:rPr lang="x-none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문서번호번호 자동할당에 대한 형식을 지정합니다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lvl="0">
              <a:lnSpc>
                <a:spcPts val="2000"/>
              </a:lnSpc>
            </a:pP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-   </a:t>
            </a:r>
            <a:r>
              <a:rPr lang="en-US" altLang="ko-KR" sz="1100" dirty="0"/>
              <a:t>(Ex) [YYYY][MM]-[DL]-[N:4] -&gt; 2005 01 </a:t>
            </a:r>
            <a:r>
              <a:rPr lang="ko-KR" altLang="ko-KR" sz="1100" dirty="0"/>
              <a:t>– 관리부</a:t>
            </a:r>
            <a:r>
              <a:rPr lang="en-US" altLang="ko-KR" sz="1100" dirty="0"/>
              <a:t> – 0000</a:t>
            </a:r>
            <a:endParaRPr lang="ko-KR" altLang="ko-KR" sz="1100" dirty="0"/>
          </a:p>
          <a:p>
            <a:pPr marL="285750" lvl="0" indent="-285750">
              <a:lnSpc>
                <a:spcPts val="2000"/>
              </a:lnSpc>
              <a:buFont typeface="Arial" panose="020B0604020202020204" pitchFamily="34" charset="0"/>
              <a:buChar char="•"/>
            </a:pPr>
            <a:r>
              <a:rPr lang="ko-KR" altLang="en-US" sz="1100" dirty="0"/>
              <a:t>일렬번호갱신</a:t>
            </a:r>
            <a:endParaRPr lang="en-US" altLang="ko-KR" sz="1100" dirty="0"/>
          </a:p>
          <a:p>
            <a:pPr lvl="0">
              <a:lnSpc>
                <a:spcPts val="2000"/>
              </a:lnSpc>
            </a:pP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-    ‘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연도별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월별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부서별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문서함별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’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을  체크하게 되면 각각의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연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도와 월 그리고 부서별 문서함별로 일련번호가 새로 갱신됩니다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lang="en-US" altLang="ko-KR" sz="1100" dirty="0"/>
          </a:p>
          <a:p>
            <a:pPr marL="285750" lvl="0" indent="-285750">
              <a:lnSpc>
                <a:spcPts val="2000"/>
              </a:lnSpc>
              <a:buFont typeface="Arial" panose="020B0604020202020204" pitchFamily="34" charset="0"/>
              <a:buChar char="•"/>
            </a:pPr>
            <a:r>
              <a:rPr lang="ko-KR" altLang="en-US" sz="1100" dirty="0"/>
              <a:t>버전단위</a:t>
            </a:r>
            <a:endParaRPr lang="en-US" altLang="ko-KR" sz="1100" dirty="0"/>
          </a:p>
          <a:p>
            <a:pPr lvl="0">
              <a:lnSpc>
                <a:spcPts val="2000"/>
              </a:lnSpc>
            </a:pP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- </a:t>
            </a:r>
            <a:r>
              <a:rPr lang="x-none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문서가 등록될 때 최초 등록될 문서의 버전을 설정합니다.</a:t>
            </a:r>
            <a:endParaRPr lang="ko-KR" altLang="ko-KR" sz="11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pic>
        <p:nvPicPr>
          <p:cNvPr id="10" name="그림 9">
            <a:extLst>
              <a:ext uri="{FF2B5EF4-FFF2-40B4-BE49-F238E27FC236}">
                <a16:creationId xmlns:a16="http://schemas.microsoft.com/office/drawing/2014/main" id="{A2E16FAF-839E-8802-C3FD-2CD24C3228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87763" y="4551835"/>
            <a:ext cx="854792" cy="284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664121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B134D7D1-2A8D-1B71-9EB4-6D34823DA2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7445" y="1500206"/>
            <a:ext cx="6730121" cy="41894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662A8A60-53F6-4E9D-649D-DA0C915B46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7732" y="2511880"/>
            <a:ext cx="4912341" cy="2688925"/>
          </a:xfrm>
          <a:prstGeom prst="rect">
            <a:avLst/>
          </a:prstGeom>
          <a:ln w="22225">
            <a:solidFill>
              <a:schemeClr val="accent4"/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8D3EC47-CF37-4392-A7F0-869B8D16D1F2}"/>
              </a:ext>
            </a:extLst>
          </p:cNvPr>
          <p:cNvSpPr txBox="1"/>
          <p:nvPr/>
        </p:nvSpPr>
        <p:spPr>
          <a:xfrm>
            <a:off x="255142" y="697537"/>
            <a:ext cx="224349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>
                <a:solidFill>
                  <a:srgbClr val="4285F4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문서관리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B546E57-939E-4832-A0CC-2604061C5CA6}"/>
              </a:ext>
            </a:extLst>
          </p:cNvPr>
          <p:cNvSpPr txBox="1"/>
          <p:nvPr/>
        </p:nvSpPr>
        <p:spPr>
          <a:xfrm>
            <a:off x="255141" y="3436328"/>
            <a:ext cx="2530589" cy="548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문서관리를 설정할 수 있는 기능을 제공합니다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lang="ko-KR" altLang="ko-KR" sz="105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0356534-F8AB-411A-8E17-AC862E6A09E1}"/>
              </a:ext>
            </a:extLst>
          </p:cNvPr>
          <p:cNvSpPr txBox="1"/>
          <p:nvPr/>
        </p:nvSpPr>
        <p:spPr>
          <a:xfrm>
            <a:off x="3140264" y="184355"/>
            <a:ext cx="4211512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관리 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&gt; 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문서관리 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&gt;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 문서함관리</a:t>
            </a:r>
            <a:endParaRPr lang="ko-KR" altLang="en-US" sz="1400" b="1" dirty="0">
              <a:latin typeface="나눔스퀘어_ac Light" panose="020B0600000101010101" pitchFamily="50" charset="-127"/>
              <a:ea typeface="나눔스퀘어_ac Light" panose="020B0600000101010101" pitchFamily="50" charset="-127"/>
            </a:endParaRPr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C4445FA8-D87E-4385-AEC8-656E3BC88104}"/>
              </a:ext>
            </a:extLst>
          </p:cNvPr>
          <p:cNvSpPr/>
          <p:nvPr/>
        </p:nvSpPr>
        <p:spPr>
          <a:xfrm>
            <a:off x="361471" y="3007519"/>
            <a:ext cx="1162529" cy="3248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문서함관리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A5A659A-06A2-4B7B-AB2B-032EAD188CBF}"/>
              </a:ext>
            </a:extLst>
          </p:cNvPr>
          <p:cNvSpPr txBox="1"/>
          <p:nvPr/>
        </p:nvSpPr>
        <p:spPr>
          <a:xfrm>
            <a:off x="3140263" y="5814200"/>
            <a:ext cx="8454329" cy="8244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-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위치 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-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본 폴더가 생성될 위치를 정할 수 있습니다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lvl="0">
              <a:lnSpc>
                <a:spcPct val="150000"/>
              </a:lnSpc>
            </a:pP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-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이름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–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해당 폴더의 이름 설정할 수 있습니다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lvl="0">
              <a:lnSpc>
                <a:spcPct val="150000"/>
              </a:lnSpc>
            </a:pP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-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사용공유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– ‘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누구나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‘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앞의 체크박스를 해지하면 조직도 창이 발생하며 여기서 세분화하여 권한 설정 가능합니다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 (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등급별로 사원권한을 설정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CB579AD-EC71-418F-B375-FA271521E069}"/>
              </a:ext>
            </a:extLst>
          </p:cNvPr>
          <p:cNvSpPr txBox="1"/>
          <p:nvPr/>
        </p:nvSpPr>
        <p:spPr>
          <a:xfrm>
            <a:off x="3140263" y="549841"/>
            <a:ext cx="8568345" cy="8315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lnSpc>
                <a:spcPts val="2000"/>
              </a:lnSpc>
              <a:buFont typeface="Arial" panose="020B0604020202020204" pitchFamily="34" charset="0"/>
              <a:buChar char="•"/>
            </a:pPr>
            <a:r>
              <a:rPr lang="ko-KR" altLang="en-US" sz="1100" dirty="0" err="1"/>
              <a:t>새폴더</a:t>
            </a:r>
            <a:r>
              <a:rPr lang="ko-KR" altLang="en-US" sz="1100" dirty="0"/>
              <a:t> </a:t>
            </a:r>
            <a:endParaRPr lang="en-US" altLang="ko-KR" sz="1100" dirty="0"/>
          </a:p>
          <a:p>
            <a:pPr lvl="0">
              <a:lnSpc>
                <a:spcPts val="2000"/>
              </a:lnSpc>
            </a:pP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-   </a:t>
            </a:r>
            <a:r>
              <a:rPr lang="x-none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문서함이 아니라 여러 개의 공통적인 문서함의 상위분류명을 만드는 기능을 제공합니다.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</a:p>
          <a:p>
            <a:pPr marL="171450" lvl="0" indent="-171450">
              <a:lnSpc>
                <a:spcPts val="2000"/>
              </a:lnSpc>
              <a:buFontTx/>
              <a:buChar char="-"/>
            </a:pP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조회권한만 설정하면 됩니다</a:t>
            </a:r>
            <a:endParaRPr lang="en-US" altLang="ko-KR" sz="11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cxnSp>
        <p:nvCxnSpPr>
          <p:cNvPr id="18" name="직선 화살표 연결선 17">
            <a:extLst>
              <a:ext uri="{FF2B5EF4-FFF2-40B4-BE49-F238E27FC236}">
                <a16:creationId xmlns:a16="http://schemas.microsoft.com/office/drawing/2014/main" id="{C76E96AC-0F24-4ECE-8EF3-D492BBE907AF}"/>
              </a:ext>
            </a:extLst>
          </p:cNvPr>
          <p:cNvCxnSpPr>
            <a:cxnSpLocks/>
          </p:cNvCxnSpPr>
          <p:nvPr/>
        </p:nvCxnSpPr>
        <p:spPr>
          <a:xfrm>
            <a:off x="9655518" y="1825634"/>
            <a:ext cx="0" cy="598939"/>
          </a:xfrm>
          <a:prstGeom prst="straightConnector1">
            <a:avLst/>
          </a:prstGeom>
          <a:ln w="19050" cmpd="sng">
            <a:solidFill>
              <a:schemeClr val="accent4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431712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067984CF-8264-49F5-E516-D1BB93AFF6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2291" y="932766"/>
            <a:ext cx="4730267" cy="370220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8D3EC47-CF37-4392-A7F0-869B8D16D1F2}"/>
              </a:ext>
            </a:extLst>
          </p:cNvPr>
          <p:cNvSpPr txBox="1"/>
          <p:nvPr/>
        </p:nvSpPr>
        <p:spPr>
          <a:xfrm>
            <a:off x="255142" y="697537"/>
            <a:ext cx="224349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>
                <a:solidFill>
                  <a:srgbClr val="4285F4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문서관리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B546E57-939E-4832-A0CC-2604061C5CA6}"/>
              </a:ext>
            </a:extLst>
          </p:cNvPr>
          <p:cNvSpPr txBox="1"/>
          <p:nvPr/>
        </p:nvSpPr>
        <p:spPr>
          <a:xfrm>
            <a:off x="255141" y="3436328"/>
            <a:ext cx="2530589" cy="548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문서관리를 설정할 수 있는 기능을 제공합니다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lang="ko-KR" altLang="ko-KR" sz="105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0356534-F8AB-411A-8E17-AC862E6A09E1}"/>
              </a:ext>
            </a:extLst>
          </p:cNvPr>
          <p:cNvSpPr txBox="1"/>
          <p:nvPr/>
        </p:nvSpPr>
        <p:spPr>
          <a:xfrm>
            <a:off x="3140264" y="184355"/>
            <a:ext cx="4211512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관리 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&gt; 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문서관리 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&gt;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 문서함관리</a:t>
            </a:r>
            <a:endParaRPr lang="ko-KR" altLang="en-US" sz="1400" b="1" dirty="0">
              <a:latin typeface="나눔스퀘어_ac Light" panose="020B0600000101010101" pitchFamily="50" charset="-127"/>
              <a:ea typeface="나눔스퀘어_ac Light" panose="020B0600000101010101" pitchFamily="50" charset="-127"/>
            </a:endParaRPr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C4445FA8-D87E-4385-AEC8-656E3BC88104}"/>
              </a:ext>
            </a:extLst>
          </p:cNvPr>
          <p:cNvSpPr/>
          <p:nvPr/>
        </p:nvSpPr>
        <p:spPr>
          <a:xfrm>
            <a:off x="361471" y="3007519"/>
            <a:ext cx="1162529" cy="3248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문서함관리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A5A659A-06A2-4B7B-AB2B-032EAD188CBF}"/>
              </a:ext>
            </a:extLst>
          </p:cNvPr>
          <p:cNvSpPr txBox="1"/>
          <p:nvPr/>
        </p:nvSpPr>
        <p:spPr>
          <a:xfrm>
            <a:off x="3140263" y="4719409"/>
            <a:ext cx="8454329" cy="1770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900"/>
              </a:lnSpc>
            </a:pP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-  </a:t>
            </a: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위치  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- </a:t>
            </a: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본 문서함이 생성될 위치를 정할 수 있습니다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>
              <a:lnSpc>
                <a:spcPts val="1900"/>
              </a:lnSpc>
            </a:pP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-  </a:t>
            </a: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이름 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– </a:t>
            </a: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해당 문서함의 이름 설정할 수 있습니다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>
              <a:lnSpc>
                <a:spcPts val="1900"/>
              </a:lnSpc>
            </a:pP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-  </a:t>
            </a: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코드 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– </a:t>
            </a: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문서함에 부여할 코드를  등록할 수 있는 기능을 제공합니다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marL="171450" indent="-171450">
              <a:lnSpc>
                <a:spcPts val="1900"/>
              </a:lnSpc>
              <a:buFontTx/>
              <a:buChar char="-"/>
            </a:pP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관리자 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– </a:t>
            </a: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해당 문서함의 관리자를 설정할 수 있습니다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>
              <a:lnSpc>
                <a:spcPts val="1900"/>
              </a:lnSpc>
            </a:pP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               - </a:t>
            </a: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승인 후 등록 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- </a:t>
            </a: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체크를 하게 되면 본 문서함이 문서가 등록이 되어도 문서함 관리자의 승인을 받아야 최종 등록되어 조회가 됩니다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>
              <a:lnSpc>
                <a:spcPts val="1900"/>
              </a:lnSpc>
            </a:pP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-  </a:t>
            </a: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권리권한 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– ‘</a:t>
            </a: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누구나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‘ </a:t>
            </a: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앞의 체크박스를 해지하면 조직도 창이 발생하며 여기서 세분화하여 권한 설정 가능합니다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 (</a:t>
            </a: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등급별로 사원권한을 설정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</a:p>
          <a:p>
            <a:pPr>
              <a:lnSpc>
                <a:spcPts val="1900"/>
              </a:lnSpc>
            </a:pP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-  </a:t>
            </a: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사용공유 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– ‘</a:t>
            </a: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누구나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‘ </a:t>
            </a: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앞의 체크박스를 해지하면 조직도 창이 발생하며 여기서 세분화하여 권한 설정 가능합니다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 (</a:t>
            </a: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등급별로 사원권한을 설정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  <a:endParaRPr lang="ko-KR" altLang="ko-KR" sz="11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CB579AD-EC71-418F-B375-FA271521E069}"/>
              </a:ext>
            </a:extLst>
          </p:cNvPr>
          <p:cNvSpPr txBox="1"/>
          <p:nvPr/>
        </p:nvSpPr>
        <p:spPr>
          <a:xfrm>
            <a:off x="3140263" y="549841"/>
            <a:ext cx="8568345" cy="3154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lnSpc>
                <a:spcPts val="2000"/>
              </a:lnSpc>
              <a:buFont typeface="Arial" panose="020B0604020202020204" pitchFamily="34" charset="0"/>
              <a:buChar char="•"/>
            </a:pPr>
            <a:r>
              <a:rPr lang="ko-KR" altLang="en-US" sz="1100" dirty="0" err="1"/>
              <a:t>새문서함</a:t>
            </a:r>
            <a:r>
              <a:rPr lang="ko-KR" altLang="en-US" sz="1100" dirty="0"/>
              <a:t> </a:t>
            </a:r>
            <a:endParaRPr lang="en-US" altLang="ko-KR" sz="1100" dirty="0"/>
          </a:p>
        </p:txBody>
      </p:sp>
    </p:spTree>
    <p:extLst>
      <p:ext uri="{BB962C8B-B14F-4D97-AF65-F5344CB8AC3E}">
        <p14:creationId xmlns:p14="http://schemas.microsoft.com/office/powerpoint/2010/main" val="396232917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59052532-740B-8A5E-5623-BCB769B3C2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8939" y="1425009"/>
            <a:ext cx="7261846" cy="462538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8B546E57-939E-4832-A0CC-2604061C5CA6}"/>
              </a:ext>
            </a:extLst>
          </p:cNvPr>
          <p:cNvSpPr txBox="1"/>
          <p:nvPr/>
        </p:nvSpPr>
        <p:spPr>
          <a:xfrm>
            <a:off x="255141" y="3436328"/>
            <a:ext cx="2530589" cy="3064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문서함의 분류관리 기능을 제공합니다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2855298D-8130-4B24-AFF7-FFF4A5E5E7D9}"/>
              </a:ext>
            </a:extLst>
          </p:cNvPr>
          <p:cNvSpPr/>
          <p:nvPr/>
        </p:nvSpPr>
        <p:spPr>
          <a:xfrm>
            <a:off x="361471" y="3007519"/>
            <a:ext cx="1144056" cy="3248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분류관리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1231E52-B29C-41EB-8312-74F3B63C9826}"/>
              </a:ext>
            </a:extLst>
          </p:cNvPr>
          <p:cNvSpPr txBox="1"/>
          <p:nvPr/>
        </p:nvSpPr>
        <p:spPr>
          <a:xfrm>
            <a:off x="255142" y="697537"/>
            <a:ext cx="224349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>
                <a:solidFill>
                  <a:srgbClr val="4285F4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문서관리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7EFF6A2-7FE9-4506-B5E7-9DF38132EB72}"/>
              </a:ext>
            </a:extLst>
          </p:cNvPr>
          <p:cNvSpPr txBox="1"/>
          <p:nvPr/>
        </p:nvSpPr>
        <p:spPr>
          <a:xfrm>
            <a:off x="3140264" y="184355"/>
            <a:ext cx="4211512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관리 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&gt; 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문서관리 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&gt;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 분류관리</a:t>
            </a:r>
            <a:endParaRPr lang="ko-KR" altLang="en-US" sz="1400" b="1" dirty="0">
              <a:latin typeface="나눔스퀘어_ac Light" panose="020B0600000101010101" pitchFamily="50" charset="-127"/>
              <a:ea typeface="나눔스퀘어_ac Light" panose="020B0600000101010101" pitchFamily="50" charset="-127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CE0D7C1-2766-4EA7-BB96-32FB080056B9}"/>
              </a:ext>
            </a:extLst>
          </p:cNvPr>
          <p:cNvSpPr txBox="1"/>
          <p:nvPr/>
        </p:nvSpPr>
        <p:spPr>
          <a:xfrm>
            <a:off x="3140263" y="669103"/>
            <a:ext cx="8454329" cy="3166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-  </a:t>
            </a: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문서함에 사용될 분류명을 추가 및 수정 삭제하여 관리합니다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 </a:t>
            </a:r>
            <a:endParaRPr lang="en-US" altLang="ko-KR" sz="1100" dirty="0"/>
          </a:p>
        </p:txBody>
      </p:sp>
    </p:spTree>
    <p:extLst>
      <p:ext uri="{BB962C8B-B14F-4D97-AF65-F5344CB8AC3E}">
        <p14:creationId xmlns:p14="http://schemas.microsoft.com/office/powerpoint/2010/main" val="239818586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44483221-087E-F5B0-434B-05D1580DF5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6125" y="1523453"/>
            <a:ext cx="6961804" cy="448452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8B546E57-939E-4832-A0CC-2604061C5CA6}"/>
              </a:ext>
            </a:extLst>
          </p:cNvPr>
          <p:cNvSpPr txBox="1"/>
          <p:nvPr/>
        </p:nvSpPr>
        <p:spPr>
          <a:xfrm>
            <a:off x="255141" y="3436328"/>
            <a:ext cx="2530589" cy="548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전자설문을 관리할 담당자를 조직도를 통해 지정합니다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2855298D-8130-4B24-AFF7-FFF4A5E5E7D9}"/>
              </a:ext>
            </a:extLst>
          </p:cNvPr>
          <p:cNvSpPr/>
          <p:nvPr/>
        </p:nvSpPr>
        <p:spPr>
          <a:xfrm>
            <a:off x="361470" y="3007519"/>
            <a:ext cx="1496827" cy="3248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설문 관리자설정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1231E52-B29C-41EB-8312-74F3B63C9826}"/>
              </a:ext>
            </a:extLst>
          </p:cNvPr>
          <p:cNvSpPr txBox="1"/>
          <p:nvPr/>
        </p:nvSpPr>
        <p:spPr>
          <a:xfrm>
            <a:off x="255142" y="697537"/>
            <a:ext cx="224349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>
                <a:solidFill>
                  <a:srgbClr val="4285F4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설문관리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4A0351B-80FF-4BBE-85D3-9AF614F05FAA}"/>
              </a:ext>
            </a:extLst>
          </p:cNvPr>
          <p:cNvSpPr txBox="1"/>
          <p:nvPr/>
        </p:nvSpPr>
        <p:spPr>
          <a:xfrm>
            <a:off x="3140264" y="184355"/>
            <a:ext cx="4211512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관리 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&gt; 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설문관리 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&gt;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 관리자설정</a:t>
            </a:r>
            <a:endParaRPr lang="ko-KR" altLang="en-US" sz="1400" b="1" dirty="0">
              <a:latin typeface="나눔스퀘어_ac Light" panose="020B0600000101010101" pitchFamily="50" charset="-127"/>
              <a:ea typeface="나눔스퀘어_ac Light" panose="020B0600000101010101" pitchFamily="50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5CBCACA-4B1B-415C-9DE0-BA5E076BEE66}"/>
              </a:ext>
            </a:extLst>
          </p:cNvPr>
          <p:cNvSpPr txBox="1"/>
          <p:nvPr/>
        </p:nvSpPr>
        <p:spPr>
          <a:xfrm>
            <a:off x="3140263" y="669103"/>
            <a:ext cx="8454329" cy="3166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Tx/>
              <a:buChar char="-"/>
            </a:pPr>
            <a:r>
              <a:rPr lang="ko-KR" altLang="ko-KR" sz="1100" dirty="0"/>
              <a:t>담당자는 타인이 작성한 설문 조사 건에 대해 수정</a:t>
            </a:r>
            <a:r>
              <a:rPr lang="en-US" altLang="ko-KR" sz="1100" dirty="0"/>
              <a:t>, </a:t>
            </a:r>
            <a:r>
              <a:rPr lang="ko-KR" altLang="ko-KR" sz="1100" dirty="0"/>
              <a:t>삭제 권한을 </a:t>
            </a:r>
            <a:r>
              <a:rPr lang="ko-KR" altLang="ko-KR" sz="1100" dirty="0" err="1"/>
              <a:t>부여받습니다</a:t>
            </a:r>
            <a:r>
              <a:rPr lang="en-US" altLang="ko-KR" sz="11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022387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>
            <a:extLst>
              <a:ext uri="{FF2B5EF4-FFF2-40B4-BE49-F238E27FC236}">
                <a16:creationId xmlns:a16="http://schemas.microsoft.com/office/drawing/2014/main" id="{1F22E4A9-8A58-DF0D-0259-70CF1A4A82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3210" y="1355911"/>
            <a:ext cx="7352387" cy="451440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8D3EC47-CF37-4392-A7F0-869B8D16D1F2}"/>
              </a:ext>
            </a:extLst>
          </p:cNvPr>
          <p:cNvSpPr txBox="1"/>
          <p:nvPr/>
        </p:nvSpPr>
        <p:spPr>
          <a:xfrm>
            <a:off x="255142" y="697537"/>
            <a:ext cx="224349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>
                <a:solidFill>
                  <a:srgbClr val="4285F4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기본설정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B546E57-939E-4832-A0CC-2604061C5CA6}"/>
              </a:ext>
            </a:extLst>
          </p:cNvPr>
          <p:cNvSpPr txBox="1"/>
          <p:nvPr/>
        </p:nvSpPr>
        <p:spPr>
          <a:xfrm>
            <a:off x="255141" y="3436328"/>
            <a:ext cx="2530589" cy="19145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그룹웨어에 접속하는 허용 및 거부 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IP </a:t>
            </a: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내역을 관리합니다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등록된 내역은 사원관리에서 사원별로 적용하거나 메뉴관리에서 메뉴별로 적용 가능합니다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단일 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IP</a:t>
            </a: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주소 및 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IP</a:t>
            </a: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주소 그룹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lang="ko-KR" altLang="en-US" sz="105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서브넷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으로도 설정 가능합니다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lang="ko-KR" altLang="en-US" sz="105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2855298D-8130-4B24-AFF7-FFF4A5E5E7D9}"/>
              </a:ext>
            </a:extLst>
          </p:cNvPr>
          <p:cNvSpPr/>
          <p:nvPr/>
        </p:nvSpPr>
        <p:spPr>
          <a:xfrm>
            <a:off x="361471" y="3007519"/>
            <a:ext cx="1157767" cy="3248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접속</a:t>
            </a:r>
            <a:r>
              <a:rPr lang="en-US" altLang="ko-KR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IP</a:t>
            </a:r>
            <a:r>
              <a:rPr lang="ko-KR" altLang="en-US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관리</a:t>
            </a:r>
          </a:p>
        </p:txBody>
      </p:sp>
      <p:cxnSp>
        <p:nvCxnSpPr>
          <p:cNvPr id="7" name="직선 화살표 연결선 6">
            <a:extLst>
              <a:ext uri="{FF2B5EF4-FFF2-40B4-BE49-F238E27FC236}">
                <a16:creationId xmlns:a16="http://schemas.microsoft.com/office/drawing/2014/main" id="{516A32E7-94E4-42AE-82DC-075A527A76FE}"/>
              </a:ext>
            </a:extLst>
          </p:cNvPr>
          <p:cNvCxnSpPr>
            <a:cxnSpLocks/>
          </p:cNvCxnSpPr>
          <p:nvPr/>
        </p:nvCxnSpPr>
        <p:spPr>
          <a:xfrm flipH="1">
            <a:off x="9629775" y="1638300"/>
            <a:ext cx="1069181" cy="1546225"/>
          </a:xfrm>
          <a:prstGeom prst="straightConnector1">
            <a:avLst/>
          </a:prstGeom>
          <a:ln w="19050" cmpd="sng">
            <a:solidFill>
              <a:schemeClr val="accent4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1F6D93D5-3641-4C17-BB74-54375E26178A}"/>
              </a:ext>
            </a:extLst>
          </p:cNvPr>
          <p:cNvSpPr txBox="1"/>
          <p:nvPr/>
        </p:nvSpPr>
        <p:spPr>
          <a:xfrm>
            <a:off x="3140264" y="184355"/>
            <a:ext cx="3126423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관리 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&gt; 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기본설정 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&gt; 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접속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IP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관리</a:t>
            </a:r>
            <a:endParaRPr lang="ko-KR" altLang="en-US" sz="1400" b="1" dirty="0">
              <a:latin typeface="나눔스퀘어_ac Light" panose="020B0600000101010101" pitchFamily="50" charset="-127"/>
              <a:ea typeface="나눔스퀘어_ac Light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047475231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E5AFC85E-9C81-8414-9954-4A77E75547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0515" y="1695415"/>
            <a:ext cx="7033021" cy="434653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8B546E57-939E-4832-A0CC-2604061C5CA6}"/>
              </a:ext>
            </a:extLst>
          </p:cNvPr>
          <p:cNvSpPr txBox="1"/>
          <p:nvPr/>
        </p:nvSpPr>
        <p:spPr>
          <a:xfrm>
            <a:off x="255141" y="3436328"/>
            <a:ext cx="2530589" cy="548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사원들의 연차를 설정하고 현황을 한눈에 확인할 수 있는 기능을 제공합니다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2855298D-8130-4B24-AFF7-FFF4A5E5E7D9}"/>
              </a:ext>
            </a:extLst>
          </p:cNvPr>
          <p:cNvSpPr/>
          <p:nvPr/>
        </p:nvSpPr>
        <p:spPr>
          <a:xfrm>
            <a:off x="361471" y="3007519"/>
            <a:ext cx="1575484" cy="3248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연차설정 및 현황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1231E52-B29C-41EB-8312-74F3B63C9826}"/>
              </a:ext>
            </a:extLst>
          </p:cNvPr>
          <p:cNvSpPr txBox="1"/>
          <p:nvPr/>
        </p:nvSpPr>
        <p:spPr>
          <a:xfrm>
            <a:off x="255142" y="697537"/>
            <a:ext cx="224349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>
                <a:solidFill>
                  <a:srgbClr val="4285F4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휴가관리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B82AD31-92CD-443D-8717-8711BD9B1FB4}"/>
              </a:ext>
            </a:extLst>
          </p:cNvPr>
          <p:cNvSpPr txBox="1"/>
          <p:nvPr/>
        </p:nvSpPr>
        <p:spPr>
          <a:xfrm>
            <a:off x="3140264" y="184355"/>
            <a:ext cx="4211512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관리 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&gt; 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휴가관리 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&gt;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 연차설정 및 현황</a:t>
            </a:r>
            <a:endParaRPr lang="ko-KR" altLang="en-US" sz="1400" b="1" dirty="0">
              <a:latin typeface="나눔스퀘어_ac Light" panose="020B0600000101010101" pitchFamily="50" charset="-127"/>
              <a:ea typeface="나눔스퀘어_ac Light" panose="020B0600000101010101" pitchFamily="50" charset="-127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A40E7B9-BAD6-4429-9C99-E66E3D721C4B}"/>
              </a:ext>
            </a:extLst>
          </p:cNvPr>
          <p:cNvSpPr txBox="1"/>
          <p:nvPr/>
        </p:nvSpPr>
        <p:spPr>
          <a:xfrm>
            <a:off x="3140263" y="669103"/>
            <a:ext cx="8454329" cy="570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lvl="0" indent="-171450">
              <a:lnSpc>
                <a:spcPct val="150000"/>
              </a:lnSpc>
              <a:buFontTx/>
              <a:buChar char="-"/>
            </a:pP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연차설정에 필요한 이름 입사일 부서 직위 연차 발생 개수 등을 업로드 설정합니다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marL="171450" lvl="0" indent="-171450">
              <a:lnSpc>
                <a:spcPct val="150000"/>
              </a:lnSpc>
              <a:buFontTx/>
              <a:buChar char="-"/>
            </a:pP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기본 </a:t>
            </a:r>
            <a:r>
              <a:rPr lang="ko-KR" altLang="en-US" sz="110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양식받기로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sz="110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내려받은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이후 해당 문서를 수정하시어 업로드하시면 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</p:txBody>
      </p:sp>
      <p:cxnSp>
        <p:nvCxnSpPr>
          <p:cNvPr id="17" name="직선 화살표 연결선 16">
            <a:extLst>
              <a:ext uri="{FF2B5EF4-FFF2-40B4-BE49-F238E27FC236}">
                <a16:creationId xmlns:a16="http://schemas.microsoft.com/office/drawing/2014/main" id="{E2E312D6-29D7-4E92-AE67-F48B34480C0D}"/>
              </a:ext>
            </a:extLst>
          </p:cNvPr>
          <p:cNvCxnSpPr>
            <a:cxnSpLocks/>
          </p:cNvCxnSpPr>
          <p:nvPr/>
        </p:nvCxnSpPr>
        <p:spPr>
          <a:xfrm>
            <a:off x="10562886" y="2358736"/>
            <a:ext cx="0" cy="530514"/>
          </a:xfrm>
          <a:prstGeom prst="straightConnector1">
            <a:avLst/>
          </a:prstGeom>
          <a:ln w="19050" cmpd="sng">
            <a:solidFill>
              <a:schemeClr val="accent4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그림 9">
            <a:extLst>
              <a:ext uri="{FF2B5EF4-FFF2-40B4-BE49-F238E27FC236}">
                <a16:creationId xmlns:a16="http://schemas.microsoft.com/office/drawing/2014/main" id="{51B4459D-0A86-04AC-B0F5-6F021BBF02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89157" y="2979678"/>
            <a:ext cx="2409825" cy="705315"/>
          </a:xfrm>
          <a:prstGeom prst="rect">
            <a:avLst/>
          </a:prstGeom>
          <a:ln w="19050">
            <a:solidFill>
              <a:schemeClr val="accent4"/>
            </a:solidFill>
          </a:ln>
        </p:spPr>
      </p:pic>
    </p:spTree>
    <p:extLst>
      <p:ext uri="{BB962C8B-B14F-4D97-AF65-F5344CB8AC3E}">
        <p14:creationId xmlns:p14="http://schemas.microsoft.com/office/powerpoint/2010/main" val="3322649645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E9D2371E-B2E6-0B44-CD6C-2536B34482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0152" y="1513651"/>
            <a:ext cx="7033746" cy="41887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8B546E57-939E-4832-A0CC-2604061C5CA6}"/>
              </a:ext>
            </a:extLst>
          </p:cNvPr>
          <p:cNvSpPr txBox="1"/>
          <p:nvPr/>
        </p:nvSpPr>
        <p:spPr>
          <a:xfrm>
            <a:off x="255141" y="3436328"/>
            <a:ext cx="2530589" cy="548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그룹웨어 인원의 휴가신청 현황을 한눈에 확인할 수 있는 기능을 제공합니다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2855298D-8130-4B24-AFF7-FFF4A5E5E7D9}"/>
              </a:ext>
            </a:extLst>
          </p:cNvPr>
          <p:cNvSpPr/>
          <p:nvPr/>
        </p:nvSpPr>
        <p:spPr>
          <a:xfrm>
            <a:off x="361471" y="3007519"/>
            <a:ext cx="1240225" cy="3248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휴가신청현황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1231E52-B29C-41EB-8312-74F3B63C9826}"/>
              </a:ext>
            </a:extLst>
          </p:cNvPr>
          <p:cNvSpPr txBox="1"/>
          <p:nvPr/>
        </p:nvSpPr>
        <p:spPr>
          <a:xfrm>
            <a:off x="255142" y="697537"/>
            <a:ext cx="224349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>
                <a:solidFill>
                  <a:srgbClr val="4285F4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휴가관리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0BCF4E5-D571-4A84-B508-8EEE5B83DE9E}"/>
              </a:ext>
            </a:extLst>
          </p:cNvPr>
          <p:cNvSpPr txBox="1"/>
          <p:nvPr/>
        </p:nvSpPr>
        <p:spPr>
          <a:xfrm>
            <a:off x="3140264" y="184355"/>
            <a:ext cx="4211512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관리 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&gt; 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휴가관리 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&gt;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 휴가신청현황</a:t>
            </a:r>
            <a:endParaRPr lang="ko-KR" altLang="en-US" sz="1400" b="1" dirty="0">
              <a:latin typeface="나눔스퀘어_ac Light" panose="020B0600000101010101" pitchFamily="50" charset="-127"/>
              <a:ea typeface="나눔스퀘어_ac Light" panose="020B0600000101010101" pitchFamily="50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63E6C30-896D-463B-B861-E1E827F0EFB6}"/>
              </a:ext>
            </a:extLst>
          </p:cNvPr>
          <p:cNvSpPr txBox="1"/>
          <p:nvPr/>
        </p:nvSpPr>
        <p:spPr>
          <a:xfrm>
            <a:off x="3140263" y="669103"/>
            <a:ext cx="8454329" cy="3166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Tx/>
              <a:buChar char="-"/>
            </a:pP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휴가를 신청한 사원들의 현황을 보여줍니다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 </a:t>
            </a:r>
            <a:endParaRPr lang="en-US" altLang="ko-KR" sz="1100" dirty="0"/>
          </a:p>
        </p:txBody>
      </p:sp>
    </p:spTree>
    <p:extLst>
      <p:ext uri="{BB962C8B-B14F-4D97-AF65-F5344CB8AC3E}">
        <p14:creationId xmlns:p14="http://schemas.microsoft.com/office/powerpoint/2010/main" val="2452889126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>
            <a:extLst>
              <a:ext uri="{FF2B5EF4-FFF2-40B4-BE49-F238E27FC236}">
                <a16:creationId xmlns:a16="http://schemas.microsoft.com/office/drawing/2014/main" id="{8B546E57-939E-4832-A0CC-2604061C5CA6}"/>
              </a:ext>
            </a:extLst>
          </p:cNvPr>
          <p:cNvSpPr txBox="1"/>
          <p:nvPr/>
        </p:nvSpPr>
        <p:spPr>
          <a:xfrm>
            <a:off x="255141" y="3436328"/>
            <a:ext cx="2530589" cy="548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서식관리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직인관리를 관리할 수 있습니다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2855298D-8130-4B24-AFF7-FFF4A5E5E7D9}"/>
              </a:ext>
            </a:extLst>
          </p:cNvPr>
          <p:cNvSpPr/>
          <p:nvPr/>
        </p:nvSpPr>
        <p:spPr>
          <a:xfrm>
            <a:off x="361471" y="3007519"/>
            <a:ext cx="1240225" cy="3248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직인관리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1231E52-B29C-41EB-8312-74F3B63C9826}"/>
              </a:ext>
            </a:extLst>
          </p:cNvPr>
          <p:cNvSpPr txBox="1"/>
          <p:nvPr/>
        </p:nvSpPr>
        <p:spPr>
          <a:xfrm>
            <a:off x="255142" y="697537"/>
            <a:ext cx="224349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>
                <a:solidFill>
                  <a:srgbClr val="4285F4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계약관리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0BCF4E5-D571-4A84-B508-8EEE5B83DE9E}"/>
              </a:ext>
            </a:extLst>
          </p:cNvPr>
          <p:cNvSpPr txBox="1"/>
          <p:nvPr/>
        </p:nvSpPr>
        <p:spPr>
          <a:xfrm>
            <a:off x="3140264" y="184355"/>
            <a:ext cx="4211512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관리 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&gt; 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계약관리 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&gt;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 직인관리</a:t>
            </a:r>
            <a:endParaRPr lang="ko-KR" altLang="en-US" sz="1400" b="1" dirty="0">
              <a:latin typeface="나눔스퀘어_ac Light" panose="020B0600000101010101" pitchFamily="50" charset="-127"/>
              <a:ea typeface="나눔스퀘어_ac Light" panose="020B0600000101010101" pitchFamily="50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63E6C30-896D-463B-B861-E1E827F0EFB6}"/>
              </a:ext>
            </a:extLst>
          </p:cNvPr>
          <p:cNvSpPr txBox="1"/>
          <p:nvPr/>
        </p:nvSpPr>
        <p:spPr>
          <a:xfrm>
            <a:off x="3140263" y="669103"/>
            <a:ext cx="8454329" cy="5674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Tx/>
              <a:buChar char="-"/>
            </a:pP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계약의 직인관리로 코드를 관리할 수 있습니다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marL="171450" indent="-171450">
              <a:lnSpc>
                <a:spcPct val="150000"/>
              </a:lnSpc>
              <a:buFontTx/>
              <a:buChar char="-"/>
            </a:pP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직인관리는 계약을 요청하는 구성원 혹은 특정부서인 경우에 만들어서 직인을 관리합니다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lang="en-US" altLang="ko-KR" sz="1100" dirty="0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F3FC20B9-B12C-09AC-84D8-866968EB5E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7087" y="1577227"/>
            <a:ext cx="6839884" cy="442437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92687882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C4322A85-2BD1-5691-0637-33BF4CA803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7088" y="1580109"/>
            <a:ext cx="6839884" cy="442149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8B546E57-939E-4832-A0CC-2604061C5CA6}"/>
              </a:ext>
            </a:extLst>
          </p:cNvPr>
          <p:cNvSpPr txBox="1"/>
          <p:nvPr/>
        </p:nvSpPr>
        <p:spPr>
          <a:xfrm>
            <a:off x="255141" y="3436328"/>
            <a:ext cx="2530589" cy="548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서식관리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직인관리를 관리할 수 있습니다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2855298D-8130-4B24-AFF7-FFF4A5E5E7D9}"/>
              </a:ext>
            </a:extLst>
          </p:cNvPr>
          <p:cNvSpPr/>
          <p:nvPr/>
        </p:nvSpPr>
        <p:spPr>
          <a:xfrm>
            <a:off x="361471" y="3007519"/>
            <a:ext cx="1240225" cy="3248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서식관리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1231E52-B29C-41EB-8312-74F3B63C9826}"/>
              </a:ext>
            </a:extLst>
          </p:cNvPr>
          <p:cNvSpPr txBox="1"/>
          <p:nvPr/>
        </p:nvSpPr>
        <p:spPr>
          <a:xfrm>
            <a:off x="255142" y="697537"/>
            <a:ext cx="224349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>
                <a:solidFill>
                  <a:srgbClr val="4285F4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계약관리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0BCF4E5-D571-4A84-B508-8EEE5B83DE9E}"/>
              </a:ext>
            </a:extLst>
          </p:cNvPr>
          <p:cNvSpPr txBox="1"/>
          <p:nvPr/>
        </p:nvSpPr>
        <p:spPr>
          <a:xfrm>
            <a:off x="3140264" y="184355"/>
            <a:ext cx="4211512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관리 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&gt; 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계약관리 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&gt;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 서식관리</a:t>
            </a:r>
            <a:endParaRPr lang="ko-KR" altLang="en-US" sz="1400" b="1" dirty="0">
              <a:latin typeface="나눔스퀘어_ac Light" panose="020B0600000101010101" pitchFamily="50" charset="-127"/>
              <a:ea typeface="나눔스퀘어_ac Light" panose="020B0600000101010101" pitchFamily="50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63E6C30-896D-463B-B861-E1E827F0EFB6}"/>
              </a:ext>
            </a:extLst>
          </p:cNvPr>
          <p:cNvSpPr txBox="1"/>
          <p:nvPr/>
        </p:nvSpPr>
        <p:spPr>
          <a:xfrm>
            <a:off x="3140263" y="669103"/>
            <a:ext cx="8454329" cy="5674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Tx/>
              <a:buChar char="-"/>
            </a:pP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그룹웨어 관리자가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‘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서식관리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’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를 통해 계약 관련된 전체 서식 문서를 분류별로 조회 가능합니다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marL="171450" indent="-171450">
              <a:lnSpc>
                <a:spcPct val="150000"/>
              </a:lnSpc>
              <a:buFontTx/>
              <a:buChar char="-"/>
            </a:pP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문서별로 사용여부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승인여부를 선택할 수 있으며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관리자 및 사용권한을 설정할 수 있습니다</a:t>
            </a:r>
            <a:endParaRPr lang="en-US" altLang="ko-KR" sz="11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515676737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>
            <a:extLst>
              <a:ext uri="{FF2B5EF4-FFF2-40B4-BE49-F238E27FC236}">
                <a16:creationId xmlns:a16="http://schemas.microsoft.com/office/drawing/2014/main" id="{143B3144-8A46-3E6A-8134-40319C285F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7088" y="1702216"/>
            <a:ext cx="6839884" cy="448668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8B546E57-939E-4832-A0CC-2604061C5CA6}"/>
              </a:ext>
            </a:extLst>
          </p:cNvPr>
          <p:cNvSpPr txBox="1"/>
          <p:nvPr/>
        </p:nvSpPr>
        <p:spPr>
          <a:xfrm>
            <a:off x="255141" y="3436328"/>
            <a:ext cx="2530589" cy="548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서식관리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직인관리를 관리할 수 있습니다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2855298D-8130-4B24-AFF7-FFF4A5E5E7D9}"/>
              </a:ext>
            </a:extLst>
          </p:cNvPr>
          <p:cNvSpPr/>
          <p:nvPr/>
        </p:nvSpPr>
        <p:spPr>
          <a:xfrm>
            <a:off x="361471" y="3007519"/>
            <a:ext cx="1240225" cy="3248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서식관리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1231E52-B29C-41EB-8312-74F3B63C9826}"/>
              </a:ext>
            </a:extLst>
          </p:cNvPr>
          <p:cNvSpPr txBox="1"/>
          <p:nvPr/>
        </p:nvSpPr>
        <p:spPr>
          <a:xfrm>
            <a:off x="255142" y="697537"/>
            <a:ext cx="224349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>
                <a:solidFill>
                  <a:srgbClr val="4285F4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계약관리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0BCF4E5-D571-4A84-B508-8EEE5B83DE9E}"/>
              </a:ext>
            </a:extLst>
          </p:cNvPr>
          <p:cNvSpPr txBox="1"/>
          <p:nvPr/>
        </p:nvSpPr>
        <p:spPr>
          <a:xfrm>
            <a:off x="3140264" y="184355"/>
            <a:ext cx="4211512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관리 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&gt; 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계약관리 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&gt;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 서식관리 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&gt; 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추가</a:t>
            </a:r>
            <a:endParaRPr lang="ko-KR" altLang="en-US" sz="1400" b="1" dirty="0">
              <a:latin typeface="나눔스퀘어_ac Light" panose="020B0600000101010101" pitchFamily="50" charset="-127"/>
              <a:ea typeface="나눔스퀘어_ac Light" panose="020B0600000101010101" pitchFamily="50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63E6C30-896D-463B-B861-E1E827F0EFB6}"/>
              </a:ext>
            </a:extLst>
          </p:cNvPr>
          <p:cNvSpPr txBox="1"/>
          <p:nvPr/>
        </p:nvSpPr>
        <p:spPr>
          <a:xfrm>
            <a:off x="3140263" y="658829"/>
            <a:ext cx="8454329" cy="8213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Tx/>
              <a:buChar char="-"/>
            </a:pPr>
            <a:r>
              <a:rPr lang="ko-KR" altLang="en-US" sz="1100" dirty="0"/>
              <a:t>서식에 필요한 이름</a:t>
            </a:r>
            <a:r>
              <a:rPr lang="en-US" altLang="ko-KR" sz="1100" dirty="0"/>
              <a:t>, </a:t>
            </a:r>
            <a:r>
              <a:rPr lang="ko-KR" altLang="en-US" sz="1100" dirty="0"/>
              <a:t>분류</a:t>
            </a:r>
            <a:r>
              <a:rPr lang="en-US" altLang="ko-KR" sz="1100" dirty="0"/>
              <a:t>, </a:t>
            </a:r>
            <a:r>
              <a:rPr lang="ko-KR" altLang="en-US" sz="1100" dirty="0"/>
              <a:t>사용권한</a:t>
            </a:r>
            <a:r>
              <a:rPr lang="en-US" altLang="ko-KR" sz="1100" dirty="0"/>
              <a:t>, </a:t>
            </a:r>
            <a:r>
              <a:rPr lang="ko-KR" altLang="en-US" sz="1100" dirty="0"/>
              <a:t>설명을 작성합니다</a:t>
            </a:r>
            <a:r>
              <a:rPr lang="en-US" altLang="ko-KR" sz="1100" dirty="0"/>
              <a:t>.</a:t>
            </a:r>
          </a:p>
          <a:p>
            <a:pPr marL="171450" indent="-171450">
              <a:lnSpc>
                <a:spcPct val="150000"/>
              </a:lnSpc>
              <a:buFontTx/>
              <a:buChar char="-"/>
            </a:pPr>
            <a:r>
              <a:rPr lang="ko-KR" altLang="en-US" sz="1100" dirty="0"/>
              <a:t>승인이 필요한 서식은 관리자를 설정합니다</a:t>
            </a:r>
            <a:r>
              <a:rPr lang="en-US" altLang="ko-KR" sz="1100" dirty="0"/>
              <a:t>.</a:t>
            </a:r>
          </a:p>
          <a:p>
            <a:pPr marL="171450" indent="-171450">
              <a:lnSpc>
                <a:spcPct val="150000"/>
              </a:lnSpc>
              <a:buFontTx/>
              <a:buChar char="-"/>
            </a:pPr>
            <a:r>
              <a:rPr lang="ko-KR" altLang="en-US" sz="1100" dirty="0"/>
              <a:t>서식에 맞게 계약서를 작성합니다</a:t>
            </a:r>
            <a:r>
              <a:rPr lang="en-US" altLang="ko-KR" sz="11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26722918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>
            <a:extLst>
              <a:ext uri="{FF2B5EF4-FFF2-40B4-BE49-F238E27FC236}">
                <a16:creationId xmlns:a16="http://schemas.microsoft.com/office/drawing/2014/main" id="{2ECC093D-42F4-9D8F-9322-AF9E244D06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7088" y="1580109"/>
            <a:ext cx="6839884" cy="465189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8B546E57-939E-4832-A0CC-2604061C5CA6}"/>
              </a:ext>
            </a:extLst>
          </p:cNvPr>
          <p:cNvSpPr txBox="1"/>
          <p:nvPr/>
        </p:nvSpPr>
        <p:spPr>
          <a:xfrm>
            <a:off x="255141" y="3436328"/>
            <a:ext cx="2530589" cy="548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관리자만 계약관리 및 이용 약관을 수정할 수 있습니다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2855298D-8130-4B24-AFF7-FFF4A5E5E7D9}"/>
              </a:ext>
            </a:extLst>
          </p:cNvPr>
          <p:cNvSpPr/>
          <p:nvPr/>
        </p:nvSpPr>
        <p:spPr>
          <a:xfrm>
            <a:off x="361471" y="3007519"/>
            <a:ext cx="1240225" cy="3248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이용약관관리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1231E52-B29C-41EB-8312-74F3B63C9826}"/>
              </a:ext>
            </a:extLst>
          </p:cNvPr>
          <p:cNvSpPr txBox="1"/>
          <p:nvPr/>
        </p:nvSpPr>
        <p:spPr>
          <a:xfrm>
            <a:off x="255142" y="697537"/>
            <a:ext cx="224349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>
                <a:solidFill>
                  <a:srgbClr val="4285F4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계약관리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0BCF4E5-D571-4A84-B508-8EEE5B83DE9E}"/>
              </a:ext>
            </a:extLst>
          </p:cNvPr>
          <p:cNvSpPr txBox="1"/>
          <p:nvPr/>
        </p:nvSpPr>
        <p:spPr>
          <a:xfrm>
            <a:off x="3140264" y="184355"/>
            <a:ext cx="4211512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관리 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&gt; 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계약관리 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&gt;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 서식관리</a:t>
            </a:r>
            <a:endParaRPr lang="ko-KR" altLang="en-US" sz="1400" b="1" dirty="0">
              <a:latin typeface="나눔스퀘어_ac Light" panose="020B0600000101010101" pitchFamily="50" charset="-127"/>
              <a:ea typeface="나눔스퀘어_ac Light" panose="020B0600000101010101" pitchFamily="50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63E6C30-896D-463B-B861-E1E827F0EFB6}"/>
              </a:ext>
            </a:extLst>
          </p:cNvPr>
          <p:cNvSpPr txBox="1"/>
          <p:nvPr/>
        </p:nvSpPr>
        <p:spPr>
          <a:xfrm>
            <a:off x="3140263" y="669103"/>
            <a:ext cx="8454329" cy="5674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나눔고딕" panose="020D0604000000000000" pitchFamily="50" charset="-127"/>
              <a:buChar char="–"/>
            </a:pP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전자계약에 관한 이용약관 설명을 제공합니다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marL="171450" indent="-171450">
              <a:lnSpc>
                <a:spcPct val="150000"/>
              </a:lnSpc>
              <a:buFont typeface="나눔고딕" panose="020D0604000000000000" pitchFamily="50" charset="-127"/>
              <a:buChar char="–"/>
            </a:pP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회사는 회사의 정책과 운영 방침에 따라 이용약관을 변경할 수 있습니다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85984582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6075CAB4-7DC2-C243-4F1C-4234CC243A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7088" y="1580109"/>
            <a:ext cx="6839884" cy="454533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8B546E57-939E-4832-A0CC-2604061C5CA6}"/>
              </a:ext>
            </a:extLst>
          </p:cNvPr>
          <p:cNvSpPr txBox="1"/>
          <p:nvPr/>
        </p:nvSpPr>
        <p:spPr>
          <a:xfrm>
            <a:off x="255141" y="3436328"/>
            <a:ext cx="2530589" cy="548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법무 서비스 관리 및 신청현황을 관리할 수 있습니다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2855298D-8130-4B24-AFF7-FFF4A5E5E7D9}"/>
              </a:ext>
            </a:extLst>
          </p:cNvPr>
          <p:cNvSpPr/>
          <p:nvPr/>
        </p:nvSpPr>
        <p:spPr>
          <a:xfrm>
            <a:off x="361471" y="3007519"/>
            <a:ext cx="1240225" cy="3248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법무서비스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1231E52-B29C-41EB-8312-74F3B63C9826}"/>
              </a:ext>
            </a:extLst>
          </p:cNvPr>
          <p:cNvSpPr txBox="1"/>
          <p:nvPr/>
        </p:nvSpPr>
        <p:spPr>
          <a:xfrm>
            <a:off x="255142" y="697537"/>
            <a:ext cx="224349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>
                <a:solidFill>
                  <a:srgbClr val="4285F4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계약관리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0BCF4E5-D571-4A84-B508-8EEE5B83DE9E}"/>
              </a:ext>
            </a:extLst>
          </p:cNvPr>
          <p:cNvSpPr txBox="1"/>
          <p:nvPr/>
        </p:nvSpPr>
        <p:spPr>
          <a:xfrm>
            <a:off x="3140264" y="184355"/>
            <a:ext cx="4211512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관리 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&gt; 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계약관리 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&gt;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 법무서비스관리 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&gt; 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설정</a:t>
            </a:r>
            <a:endParaRPr lang="ko-KR" altLang="en-US" sz="1400" b="1" dirty="0">
              <a:latin typeface="나눔스퀘어_ac Light" panose="020B0600000101010101" pitchFamily="50" charset="-127"/>
              <a:ea typeface="나눔스퀘어_ac Light" panose="020B0600000101010101" pitchFamily="50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63E6C30-896D-463B-B861-E1E827F0EFB6}"/>
              </a:ext>
            </a:extLst>
          </p:cNvPr>
          <p:cNvSpPr txBox="1"/>
          <p:nvPr/>
        </p:nvSpPr>
        <p:spPr>
          <a:xfrm>
            <a:off x="3140263" y="669103"/>
            <a:ext cx="8454329" cy="3166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나눔고딕" panose="020D0604000000000000" pitchFamily="50" charset="-127"/>
              <a:buChar char="–"/>
            </a:pP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법무서비스의 외부 송신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외부 수신자 및 관리자를 관리할 수 있습니다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53157561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87B07541-72EE-B206-AB64-0253A76E10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7088" y="1580109"/>
            <a:ext cx="6839884" cy="451008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8B546E57-939E-4832-A0CC-2604061C5CA6}"/>
              </a:ext>
            </a:extLst>
          </p:cNvPr>
          <p:cNvSpPr txBox="1"/>
          <p:nvPr/>
        </p:nvSpPr>
        <p:spPr>
          <a:xfrm>
            <a:off x="255141" y="3436328"/>
            <a:ext cx="2530589" cy="548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법무 서비스 관리 및 신청현황을 관리할 수 있습니다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2855298D-8130-4B24-AFF7-FFF4A5E5E7D9}"/>
              </a:ext>
            </a:extLst>
          </p:cNvPr>
          <p:cNvSpPr/>
          <p:nvPr/>
        </p:nvSpPr>
        <p:spPr>
          <a:xfrm>
            <a:off x="361471" y="3007519"/>
            <a:ext cx="1240225" cy="3248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법무서비스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1231E52-B29C-41EB-8312-74F3B63C9826}"/>
              </a:ext>
            </a:extLst>
          </p:cNvPr>
          <p:cNvSpPr txBox="1"/>
          <p:nvPr/>
        </p:nvSpPr>
        <p:spPr>
          <a:xfrm>
            <a:off x="255142" y="697537"/>
            <a:ext cx="224349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>
                <a:solidFill>
                  <a:srgbClr val="4285F4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계약관리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0BCF4E5-D571-4A84-B508-8EEE5B83DE9E}"/>
              </a:ext>
            </a:extLst>
          </p:cNvPr>
          <p:cNvSpPr txBox="1"/>
          <p:nvPr/>
        </p:nvSpPr>
        <p:spPr>
          <a:xfrm>
            <a:off x="3140264" y="184355"/>
            <a:ext cx="4211512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관리 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&gt; 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계약관리 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&gt;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 법무서비스관리 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&gt; 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서비스관리</a:t>
            </a:r>
            <a:endParaRPr lang="ko-KR" altLang="en-US" sz="1400" b="1" dirty="0">
              <a:latin typeface="나눔스퀘어_ac Light" panose="020B0600000101010101" pitchFamily="50" charset="-127"/>
              <a:ea typeface="나눔스퀘어_ac Light" panose="020B0600000101010101" pitchFamily="50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63E6C30-896D-463B-B861-E1E827F0EFB6}"/>
              </a:ext>
            </a:extLst>
          </p:cNvPr>
          <p:cNvSpPr txBox="1"/>
          <p:nvPr/>
        </p:nvSpPr>
        <p:spPr>
          <a:xfrm>
            <a:off x="3140263" y="669103"/>
            <a:ext cx="8454329" cy="3166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나눔고딕" panose="020D0604000000000000" pitchFamily="50" charset="-127"/>
              <a:buChar char="–"/>
            </a:pP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법무등기 서비스 신청 비용 안내를 제공하도록 관리합니다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38693595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그림 11">
            <a:extLst>
              <a:ext uri="{FF2B5EF4-FFF2-40B4-BE49-F238E27FC236}">
                <a16:creationId xmlns:a16="http://schemas.microsoft.com/office/drawing/2014/main" id="{1800CFE3-DB1D-8C54-1745-54C71E37EF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7088" y="1580109"/>
            <a:ext cx="6839884" cy="448517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8B546E57-939E-4832-A0CC-2604061C5CA6}"/>
              </a:ext>
            </a:extLst>
          </p:cNvPr>
          <p:cNvSpPr txBox="1"/>
          <p:nvPr/>
        </p:nvSpPr>
        <p:spPr>
          <a:xfrm>
            <a:off x="255141" y="3436328"/>
            <a:ext cx="2530589" cy="548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법무 서비스 관리 및 신청현황을 관리할 수 있습니다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2855298D-8130-4B24-AFF7-FFF4A5E5E7D9}"/>
              </a:ext>
            </a:extLst>
          </p:cNvPr>
          <p:cNvSpPr/>
          <p:nvPr/>
        </p:nvSpPr>
        <p:spPr>
          <a:xfrm>
            <a:off x="361471" y="3007519"/>
            <a:ext cx="1240225" cy="3248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법무서비스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1231E52-B29C-41EB-8312-74F3B63C9826}"/>
              </a:ext>
            </a:extLst>
          </p:cNvPr>
          <p:cNvSpPr txBox="1"/>
          <p:nvPr/>
        </p:nvSpPr>
        <p:spPr>
          <a:xfrm>
            <a:off x="255142" y="697537"/>
            <a:ext cx="224349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>
                <a:solidFill>
                  <a:srgbClr val="4285F4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계약관리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0BCF4E5-D571-4A84-B508-8EEE5B83DE9E}"/>
              </a:ext>
            </a:extLst>
          </p:cNvPr>
          <p:cNvSpPr txBox="1"/>
          <p:nvPr/>
        </p:nvSpPr>
        <p:spPr>
          <a:xfrm>
            <a:off x="3140264" y="184355"/>
            <a:ext cx="4211512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관리 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&gt; 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계약관리 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&gt;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 법무서비스관리 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&gt; 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신청현황</a:t>
            </a:r>
            <a:endParaRPr lang="ko-KR" altLang="en-US" sz="1400" b="1" dirty="0">
              <a:latin typeface="나눔스퀘어_ac Light" panose="020B0600000101010101" pitchFamily="50" charset="-127"/>
              <a:ea typeface="나눔스퀘어_ac Light" panose="020B0600000101010101" pitchFamily="50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63E6C30-896D-463B-B861-E1E827F0EFB6}"/>
              </a:ext>
            </a:extLst>
          </p:cNvPr>
          <p:cNvSpPr txBox="1"/>
          <p:nvPr/>
        </p:nvSpPr>
        <p:spPr>
          <a:xfrm>
            <a:off x="3140263" y="669103"/>
            <a:ext cx="8454329" cy="3166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나눔고딕" panose="020D0604000000000000" pitchFamily="50" charset="-127"/>
              <a:buChar char="–"/>
            </a:pP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법무등기 서비스 신청 현황을 조회 가능합니다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02342324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5D07667C-D212-7E6E-01C2-1203A57C26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7086" y="1577227"/>
            <a:ext cx="6839884" cy="43984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8B546E57-939E-4832-A0CC-2604061C5CA6}"/>
              </a:ext>
            </a:extLst>
          </p:cNvPr>
          <p:cNvSpPr txBox="1"/>
          <p:nvPr/>
        </p:nvSpPr>
        <p:spPr>
          <a:xfrm>
            <a:off x="255141" y="3436328"/>
            <a:ext cx="2530589" cy="548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그룹웨어에 접속한 횟수를 년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</a:t>
            </a: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월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기간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조직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사용자 별로 조회 가능합니다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2855298D-8130-4B24-AFF7-FFF4A5E5E7D9}"/>
              </a:ext>
            </a:extLst>
          </p:cNvPr>
          <p:cNvSpPr/>
          <p:nvPr/>
        </p:nvSpPr>
        <p:spPr>
          <a:xfrm>
            <a:off x="361471" y="3007519"/>
            <a:ext cx="1162529" cy="3248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접속통계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1231E52-B29C-41EB-8312-74F3B63C9826}"/>
              </a:ext>
            </a:extLst>
          </p:cNvPr>
          <p:cNvSpPr txBox="1"/>
          <p:nvPr/>
        </p:nvSpPr>
        <p:spPr>
          <a:xfrm>
            <a:off x="255142" y="697537"/>
            <a:ext cx="224349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>
                <a:solidFill>
                  <a:srgbClr val="4285F4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통계관리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7728790-8D72-43D0-9D1F-1DA6A76CCACB}"/>
              </a:ext>
            </a:extLst>
          </p:cNvPr>
          <p:cNvSpPr txBox="1"/>
          <p:nvPr/>
        </p:nvSpPr>
        <p:spPr>
          <a:xfrm>
            <a:off x="3140264" y="184355"/>
            <a:ext cx="4211512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관리 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&gt; 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통계관리</a:t>
            </a:r>
            <a:endParaRPr lang="ko-KR" altLang="en-US" sz="1400" b="1" dirty="0">
              <a:latin typeface="나눔스퀘어_ac Light" panose="020B0600000101010101" pitchFamily="50" charset="-127"/>
              <a:ea typeface="나눔스퀘어_ac Light" panose="020B0600000101010101" pitchFamily="50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15A86BB-77C9-4E19-9584-54EA2D7A7898}"/>
              </a:ext>
            </a:extLst>
          </p:cNvPr>
          <p:cNvSpPr txBox="1"/>
          <p:nvPr/>
        </p:nvSpPr>
        <p:spPr>
          <a:xfrm>
            <a:off x="3140263" y="669103"/>
            <a:ext cx="8454329" cy="3166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그룹웨어에 접속한 횟수를 년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월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기간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조직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사용자 별로 조회 가능합니다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431077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294A1C49-6D96-01DD-01AC-356101CE76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7188" y="1378746"/>
            <a:ext cx="7438635" cy="457324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8D3EC47-CF37-4392-A7F0-869B8D16D1F2}"/>
              </a:ext>
            </a:extLst>
          </p:cNvPr>
          <p:cNvSpPr txBox="1"/>
          <p:nvPr/>
        </p:nvSpPr>
        <p:spPr>
          <a:xfrm>
            <a:off x="255142" y="697537"/>
            <a:ext cx="224349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>
                <a:solidFill>
                  <a:srgbClr val="4285F4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기본설정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B546E57-939E-4832-A0CC-2604061C5CA6}"/>
              </a:ext>
            </a:extLst>
          </p:cNvPr>
          <p:cNvSpPr txBox="1"/>
          <p:nvPr/>
        </p:nvSpPr>
        <p:spPr>
          <a:xfrm>
            <a:off x="255141" y="3436328"/>
            <a:ext cx="2530589" cy="548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사용자들에게 제공하는 스킨정보에 대한 설정을 하는 메뉴입니다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lang="ko-KR" altLang="en-US" sz="105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2855298D-8130-4B24-AFF7-FFF4A5E5E7D9}"/>
              </a:ext>
            </a:extLst>
          </p:cNvPr>
          <p:cNvSpPr/>
          <p:nvPr/>
        </p:nvSpPr>
        <p:spPr>
          <a:xfrm>
            <a:off x="361471" y="3007519"/>
            <a:ext cx="1155385" cy="3248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스킨설정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E961081-9FAE-40E3-B044-A82AFDEFC4CA}"/>
              </a:ext>
            </a:extLst>
          </p:cNvPr>
          <p:cNvSpPr txBox="1"/>
          <p:nvPr/>
        </p:nvSpPr>
        <p:spPr>
          <a:xfrm>
            <a:off x="3140264" y="184355"/>
            <a:ext cx="3126423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관리 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&gt; 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기본설정 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&gt; 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스킨설정</a:t>
            </a:r>
            <a:endParaRPr lang="ko-KR" altLang="en-US" sz="1400" b="1" dirty="0">
              <a:latin typeface="나눔스퀘어_ac Light" panose="020B0600000101010101" pitchFamily="50" charset="-127"/>
              <a:ea typeface="나눔스퀘어_ac Light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548885566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3542635F-4A92-7290-16C4-B280AD2429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0073" y="2199658"/>
            <a:ext cx="6451000" cy="427497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8B546E57-939E-4832-A0CC-2604061C5CA6}"/>
              </a:ext>
            </a:extLst>
          </p:cNvPr>
          <p:cNvSpPr txBox="1"/>
          <p:nvPr/>
        </p:nvSpPr>
        <p:spPr>
          <a:xfrm>
            <a:off x="255141" y="3436328"/>
            <a:ext cx="2530589" cy="548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그룹웨어에 접속한 사람의 로그인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로그아웃 시간을 확인할 수 있습니다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2855298D-8130-4B24-AFF7-FFF4A5E5E7D9}"/>
              </a:ext>
            </a:extLst>
          </p:cNvPr>
          <p:cNvSpPr/>
          <p:nvPr/>
        </p:nvSpPr>
        <p:spPr>
          <a:xfrm>
            <a:off x="361471" y="3007519"/>
            <a:ext cx="1153293" cy="3248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접속로그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D5B3049-BCBF-4AEE-8B83-9CCCB47B3383}"/>
              </a:ext>
            </a:extLst>
          </p:cNvPr>
          <p:cNvSpPr txBox="1"/>
          <p:nvPr/>
        </p:nvSpPr>
        <p:spPr>
          <a:xfrm>
            <a:off x="3140264" y="697537"/>
            <a:ext cx="8568345" cy="12866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lnSpc>
                <a:spcPts val="1900"/>
              </a:lnSpc>
              <a:buFontTx/>
              <a:buChar char="-"/>
            </a:pPr>
            <a: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Date</a:t>
            </a:r>
            <a:r>
              <a:rPr lang="ko-KR" altLang="en-US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–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그룹웨어 로그인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로그아웃 날짜</a:t>
            </a:r>
            <a:endParaRPr lang="en-US" altLang="ko-KR" sz="11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285750" lvl="0" indent="-285750">
              <a:lnSpc>
                <a:spcPts val="1900"/>
              </a:lnSpc>
              <a:buFontTx/>
              <a:buChar char="-"/>
            </a:pPr>
            <a: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Name</a:t>
            </a:r>
            <a:r>
              <a:rPr lang="ko-KR" altLang="en-US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-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그룹웨어 로그인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로그아웃한 사람의 이름</a:t>
            </a:r>
            <a:endParaRPr lang="en-US" altLang="ko-KR" sz="11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285750" lvl="0" indent="-285750">
              <a:lnSpc>
                <a:spcPts val="1900"/>
              </a:lnSpc>
              <a:buFontTx/>
              <a:buChar char="-"/>
            </a:pPr>
            <a: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IP</a:t>
            </a:r>
            <a:r>
              <a:rPr lang="ko-KR" altLang="en-US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–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그룹웨어에 접속한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PC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의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IP</a:t>
            </a:r>
          </a:p>
          <a:p>
            <a:pPr marL="285750" lvl="0" indent="-285750">
              <a:lnSpc>
                <a:spcPts val="1900"/>
              </a:lnSpc>
              <a:buFontTx/>
              <a:buChar char="-"/>
            </a:pPr>
            <a: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Mode</a:t>
            </a:r>
            <a:r>
              <a:rPr lang="ko-KR" altLang="en-US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–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그룹웨어 웹인지 모바일인지 접속 기기별로 확인</a:t>
            </a:r>
            <a:endParaRPr lang="en-US" altLang="ko-KR" sz="11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285750" indent="-285750">
              <a:lnSpc>
                <a:spcPts val="1900"/>
              </a:lnSpc>
              <a:buFontTx/>
              <a:buChar char="-"/>
            </a:pPr>
            <a: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Type</a:t>
            </a:r>
            <a:r>
              <a:rPr lang="ko-KR" altLang="en-US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–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로그아웃인지 </a:t>
            </a:r>
            <a:r>
              <a:rPr lang="ko-KR" altLang="en-US" sz="110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로그인인지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확인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검정은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in,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흰색은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out)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1231E52-B29C-41EB-8312-74F3B63C9826}"/>
              </a:ext>
            </a:extLst>
          </p:cNvPr>
          <p:cNvSpPr txBox="1"/>
          <p:nvPr/>
        </p:nvSpPr>
        <p:spPr>
          <a:xfrm>
            <a:off x="255142" y="697537"/>
            <a:ext cx="224349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>
                <a:solidFill>
                  <a:srgbClr val="4285F4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통계관리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7C28637-6B34-468B-B1D4-A02CAF51675D}"/>
              </a:ext>
            </a:extLst>
          </p:cNvPr>
          <p:cNvSpPr txBox="1"/>
          <p:nvPr/>
        </p:nvSpPr>
        <p:spPr>
          <a:xfrm>
            <a:off x="3140264" y="184355"/>
            <a:ext cx="4211512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관리 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&gt; 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통계관리 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&gt;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 접속로그</a:t>
            </a:r>
            <a:endParaRPr lang="ko-KR" altLang="en-US" sz="1400" b="1" dirty="0">
              <a:latin typeface="나눔스퀘어_ac Light" panose="020B0600000101010101" pitchFamily="50" charset="-127"/>
              <a:ea typeface="나눔스퀘어_ac Light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177419539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A048920A-7F2E-4D57-E887-F7B01B32B1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3634" y="1513651"/>
            <a:ext cx="7133466" cy="451526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8B546E57-939E-4832-A0CC-2604061C5CA6}"/>
              </a:ext>
            </a:extLst>
          </p:cNvPr>
          <p:cNvSpPr txBox="1"/>
          <p:nvPr/>
        </p:nvSpPr>
        <p:spPr>
          <a:xfrm>
            <a:off x="255141" y="3436328"/>
            <a:ext cx="2530589" cy="548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그룹웨어에 접속한 횟수를 년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</a:t>
            </a: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월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기간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조직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사용자 별로 조회 가능합니다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2855298D-8130-4B24-AFF7-FFF4A5E5E7D9}"/>
              </a:ext>
            </a:extLst>
          </p:cNvPr>
          <p:cNvSpPr/>
          <p:nvPr/>
        </p:nvSpPr>
        <p:spPr>
          <a:xfrm>
            <a:off x="361471" y="3007519"/>
            <a:ext cx="1162529" cy="3248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접속통계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1231E52-B29C-41EB-8312-74F3B63C9826}"/>
              </a:ext>
            </a:extLst>
          </p:cNvPr>
          <p:cNvSpPr txBox="1"/>
          <p:nvPr/>
        </p:nvSpPr>
        <p:spPr>
          <a:xfrm>
            <a:off x="255142" y="697537"/>
            <a:ext cx="224349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>
                <a:solidFill>
                  <a:srgbClr val="4285F4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통계관리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7728790-8D72-43D0-9D1F-1DA6A76CCACB}"/>
              </a:ext>
            </a:extLst>
          </p:cNvPr>
          <p:cNvSpPr txBox="1"/>
          <p:nvPr/>
        </p:nvSpPr>
        <p:spPr>
          <a:xfrm>
            <a:off x="3140264" y="184355"/>
            <a:ext cx="4211512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관리 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&gt; 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통계관리 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&gt;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SMS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사용현황</a:t>
            </a:r>
            <a:endParaRPr lang="ko-KR" altLang="en-US" sz="1400" b="1" dirty="0">
              <a:latin typeface="나눔스퀘어_ac Light" panose="020B0600000101010101" pitchFamily="50" charset="-127"/>
              <a:ea typeface="나눔스퀘어_ac Light" panose="020B0600000101010101" pitchFamily="50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15A86BB-77C9-4E19-9584-54EA2D7A7898}"/>
              </a:ext>
            </a:extLst>
          </p:cNvPr>
          <p:cNvSpPr txBox="1"/>
          <p:nvPr/>
        </p:nvSpPr>
        <p:spPr>
          <a:xfrm>
            <a:off x="3140263" y="669103"/>
            <a:ext cx="8454329" cy="3166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그룹웨어에 접속한 횟수를 년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월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기간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조직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사용자 별로 조회 가능합니다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02937275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70F5A215-181D-8269-933F-8131B43434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72960" y="1582781"/>
            <a:ext cx="7094791" cy="459074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8B546E57-939E-4832-A0CC-2604061C5CA6}"/>
              </a:ext>
            </a:extLst>
          </p:cNvPr>
          <p:cNvSpPr txBox="1"/>
          <p:nvPr/>
        </p:nvSpPr>
        <p:spPr>
          <a:xfrm>
            <a:off x="255141" y="3436328"/>
            <a:ext cx="2530589" cy="548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사용자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결재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게시판 등 사용한 양을 확인할 수 있습니다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1231E52-B29C-41EB-8312-74F3B63C9826}"/>
              </a:ext>
            </a:extLst>
          </p:cNvPr>
          <p:cNvSpPr txBox="1"/>
          <p:nvPr/>
        </p:nvSpPr>
        <p:spPr>
          <a:xfrm>
            <a:off x="255142" y="697537"/>
            <a:ext cx="224349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>
                <a:solidFill>
                  <a:srgbClr val="4285F4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통계관리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7AB2F8A-CAB8-4A38-AB6F-DB22A76E0CC3}"/>
              </a:ext>
            </a:extLst>
          </p:cNvPr>
          <p:cNvSpPr txBox="1"/>
          <p:nvPr/>
        </p:nvSpPr>
        <p:spPr>
          <a:xfrm>
            <a:off x="3140264" y="184355"/>
            <a:ext cx="4211512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관리 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&gt; 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통계관리 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&gt;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 사용량</a:t>
            </a:r>
            <a:endParaRPr lang="ko-KR" altLang="en-US" sz="1400" b="1" dirty="0">
              <a:latin typeface="나눔스퀘어_ac Light" panose="020B0600000101010101" pitchFamily="50" charset="-127"/>
              <a:ea typeface="나눔스퀘어_ac Light" panose="020B0600000101010101" pitchFamily="50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62FB07C-24D6-4900-8D59-018556DB49FA}"/>
              </a:ext>
            </a:extLst>
          </p:cNvPr>
          <p:cNvSpPr txBox="1"/>
          <p:nvPr/>
        </p:nvSpPr>
        <p:spPr>
          <a:xfrm>
            <a:off x="3140263" y="669103"/>
            <a:ext cx="8454329" cy="5674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Tx/>
              <a:buChar char="-"/>
            </a:pP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종류별로 사용량을 조회할 수 있습니다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endParaRPr lang="en-US" altLang="ko-KR" sz="11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171450" indent="-171450">
              <a:lnSpc>
                <a:spcPct val="150000"/>
              </a:lnSpc>
              <a:buFontTx/>
              <a:buChar char="-"/>
            </a:pP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사용량 버튼 선택 시 최종 리스트로 업데이트됩니다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lang="en-US" altLang="ko-KR" sz="1100" dirty="0"/>
          </a:p>
        </p:txBody>
      </p: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930C03A6-C0D1-4DD8-96DA-ADBA672C9A7F}"/>
              </a:ext>
            </a:extLst>
          </p:cNvPr>
          <p:cNvSpPr/>
          <p:nvPr/>
        </p:nvSpPr>
        <p:spPr>
          <a:xfrm>
            <a:off x="361471" y="3007519"/>
            <a:ext cx="1162529" cy="3248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사용량</a:t>
            </a:r>
          </a:p>
        </p:txBody>
      </p:sp>
    </p:spTree>
    <p:extLst>
      <p:ext uri="{BB962C8B-B14F-4D97-AF65-F5344CB8AC3E}">
        <p14:creationId xmlns:p14="http://schemas.microsoft.com/office/powerpoint/2010/main" val="10853196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D3A40BCF-3E0A-E7D2-F5CD-CD6428A6B8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4740" y="1319483"/>
            <a:ext cx="7319942" cy="469593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8D3EC47-CF37-4392-A7F0-869B8D16D1F2}"/>
              </a:ext>
            </a:extLst>
          </p:cNvPr>
          <p:cNvSpPr txBox="1"/>
          <p:nvPr/>
        </p:nvSpPr>
        <p:spPr>
          <a:xfrm>
            <a:off x="255142" y="697537"/>
            <a:ext cx="224349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>
                <a:solidFill>
                  <a:srgbClr val="4285F4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기본설정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B546E57-939E-4832-A0CC-2604061C5CA6}"/>
              </a:ext>
            </a:extLst>
          </p:cNvPr>
          <p:cNvSpPr txBox="1"/>
          <p:nvPr/>
        </p:nvSpPr>
        <p:spPr>
          <a:xfrm>
            <a:off x="255141" y="3436328"/>
            <a:ext cx="2530589" cy="548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사용자들에게 제공되는 기념일을 관리하는 메뉴입니다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lang="ko-KR" altLang="en-US" sz="105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2855298D-8130-4B24-AFF7-FFF4A5E5E7D9}"/>
              </a:ext>
            </a:extLst>
          </p:cNvPr>
          <p:cNvSpPr/>
          <p:nvPr/>
        </p:nvSpPr>
        <p:spPr>
          <a:xfrm>
            <a:off x="361471" y="3007519"/>
            <a:ext cx="1155385" cy="3248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기념일관리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E961081-9FAE-40E3-B044-A82AFDEFC4CA}"/>
              </a:ext>
            </a:extLst>
          </p:cNvPr>
          <p:cNvSpPr txBox="1"/>
          <p:nvPr/>
        </p:nvSpPr>
        <p:spPr>
          <a:xfrm>
            <a:off x="3140264" y="184355"/>
            <a:ext cx="3126423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관리 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&gt; 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기본설정 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&gt; 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기념일관리</a:t>
            </a:r>
            <a:endParaRPr lang="ko-KR" altLang="en-US" sz="1400" b="1" dirty="0">
              <a:latin typeface="나눔스퀘어_ac Light" panose="020B0600000101010101" pitchFamily="50" charset="-127"/>
              <a:ea typeface="나눔스퀘어_ac Light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1527280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11AB268D-250B-ECC3-B0DF-E1DB81189B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2882" y="1338210"/>
            <a:ext cx="7331370" cy="468124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C2A88C70-46DF-4B3A-11A4-68A3E25517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29318" y="3766825"/>
            <a:ext cx="3820058" cy="2438740"/>
          </a:xfrm>
          <a:prstGeom prst="rect">
            <a:avLst/>
          </a:prstGeom>
          <a:ln w="19050">
            <a:solidFill>
              <a:schemeClr val="accent4"/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8D3EC47-CF37-4392-A7F0-869B8D16D1F2}"/>
              </a:ext>
            </a:extLst>
          </p:cNvPr>
          <p:cNvSpPr txBox="1"/>
          <p:nvPr/>
        </p:nvSpPr>
        <p:spPr>
          <a:xfrm>
            <a:off x="255142" y="697537"/>
            <a:ext cx="224349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>
                <a:solidFill>
                  <a:srgbClr val="4285F4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기본설정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B546E57-939E-4832-A0CC-2604061C5CA6}"/>
              </a:ext>
            </a:extLst>
          </p:cNvPr>
          <p:cNvSpPr txBox="1"/>
          <p:nvPr/>
        </p:nvSpPr>
        <p:spPr>
          <a:xfrm>
            <a:off x="255141" y="3436328"/>
            <a:ext cx="2530589" cy="7911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ko-KR" altLang="en-US" sz="105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메인화면</a:t>
            </a: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형태 중에 </a:t>
            </a:r>
            <a:r>
              <a:rPr lang="en-US" altLang="ko-KR" sz="1050" dirty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Times New Roman" panose="02020603050405020304" pitchFamily="18" charset="0"/>
              </a:rPr>
              <a:t>‘</a:t>
            </a:r>
            <a:r>
              <a:rPr lang="ko-KR" altLang="ko-KR" sz="1050" dirty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Times New Roman" panose="02020603050405020304" pitchFamily="18" charset="0"/>
              </a:rPr>
              <a:t>포탈</a:t>
            </a:r>
            <a:r>
              <a:rPr lang="en-US" altLang="ko-KR" sz="1050" dirty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Times New Roman" panose="02020603050405020304" pitchFamily="18" charset="0"/>
              </a:rPr>
              <a:t>’ </a:t>
            </a:r>
            <a:r>
              <a:rPr lang="ko-KR" altLang="ko-KR" sz="1050" dirty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Times New Roman" panose="02020603050405020304" pitchFamily="18" charset="0"/>
              </a:rPr>
              <a:t>형태에서 제공되는 다양한 업무링크 사이트</a:t>
            </a:r>
            <a:r>
              <a:rPr lang="en-US" altLang="ko-KR" sz="1050" dirty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Times New Roman" panose="02020603050405020304" pitchFamily="18" charset="0"/>
              </a:rPr>
              <a:t>(</a:t>
            </a:r>
            <a:r>
              <a:rPr lang="ko-KR" altLang="ko-KR" sz="1050" dirty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Times New Roman" panose="02020603050405020304" pitchFamily="18" charset="0"/>
              </a:rPr>
              <a:t>웹사이트에 한함</a:t>
            </a:r>
            <a:r>
              <a:rPr lang="en-US" altLang="ko-KR" sz="1050" dirty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Times New Roman" panose="02020603050405020304" pitchFamily="18" charset="0"/>
              </a:rPr>
              <a:t>)</a:t>
            </a:r>
            <a:r>
              <a:rPr lang="ko-KR" altLang="ko-KR" sz="1050" dirty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Times New Roman" panose="02020603050405020304" pitchFamily="18" charset="0"/>
              </a:rPr>
              <a:t>에 대한 관리 기능을 제공합니다</a:t>
            </a:r>
            <a:r>
              <a:rPr lang="en-US" altLang="ko-KR" sz="1050" dirty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Times New Roman" panose="02020603050405020304" pitchFamily="18" charset="0"/>
              </a:rPr>
              <a:t>.</a:t>
            </a:r>
            <a:endParaRPr lang="ko-KR" altLang="en-US" sz="105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2855298D-8130-4B24-AFF7-FFF4A5E5E7D9}"/>
              </a:ext>
            </a:extLst>
          </p:cNvPr>
          <p:cNvSpPr/>
          <p:nvPr/>
        </p:nvSpPr>
        <p:spPr>
          <a:xfrm>
            <a:off x="361471" y="3007519"/>
            <a:ext cx="1270684" cy="3248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 err="1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메일링크설정</a:t>
            </a:r>
            <a:endParaRPr lang="ko-KR" altLang="en-US" sz="1400" dirty="0">
              <a:latin typeface="나눔스퀘어_ac ExtraBold" panose="020B0600000101010101" pitchFamily="50" charset="-127"/>
              <a:ea typeface="나눔스퀘어_ac ExtraBold" panose="020B0600000101010101" pitchFamily="50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F996234-E911-4ABB-A172-B60850DEA945}"/>
              </a:ext>
            </a:extLst>
          </p:cNvPr>
          <p:cNvSpPr txBox="1"/>
          <p:nvPr/>
        </p:nvSpPr>
        <p:spPr>
          <a:xfrm>
            <a:off x="3140264" y="184355"/>
            <a:ext cx="3126423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관리 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&gt; 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기본설정 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&gt; </a:t>
            </a:r>
            <a:r>
              <a:rPr lang="ko-KR" altLang="en-US" sz="1400" b="1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메일링크설정</a:t>
            </a:r>
            <a:endParaRPr lang="ko-KR" altLang="en-US" sz="1400" b="1" dirty="0">
              <a:latin typeface="나눔스퀘어_ac Light" panose="020B0600000101010101" pitchFamily="50" charset="-127"/>
              <a:ea typeface="나눔스퀘어_ac Light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2314696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>
            <a:lumMod val="95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8796</TotalTime>
  <Words>4891</Words>
  <Application>Microsoft Office PowerPoint</Application>
  <PresentationFormat>와이드스크린</PresentationFormat>
  <Paragraphs>613</Paragraphs>
  <Slides>72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8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72</vt:i4>
      </vt:variant>
    </vt:vector>
  </HeadingPairs>
  <TitlesOfParts>
    <vt:vector size="81" baseType="lpstr">
      <vt:lpstr>나눔고딕</vt:lpstr>
      <vt:lpstr>나눔스퀘어_ac Bold</vt:lpstr>
      <vt:lpstr>나눔스퀘어_ac ExtraBold</vt:lpstr>
      <vt:lpstr>나눔스퀘어_ac Light</vt:lpstr>
      <vt:lpstr>맑은 고딕</vt:lpstr>
      <vt:lpstr>Arial</vt:lpstr>
      <vt:lpstr>Open Sans</vt:lpstr>
      <vt:lpstr>Wingdings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Administrator</dc:creator>
  <cp:lastModifiedBy>유정 김</cp:lastModifiedBy>
  <cp:revision>501</cp:revision>
  <dcterms:created xsi:type="dcterms:W3CDTF">2021-01-26T03:26:19Z</dcterms:created>
  <dcterms:modified xsi:type="dcterms:W3CDTF">2024-09-11T06:21:11Z</dcterms:modified>
</cp:coreProperties>
</file>